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66" r:id="rId5"/>
    <p:sldId id="262" r:id="rId6"/>
    <p:sldId id="263" r:id="rId7"/>
    <p:sldId id="258" r:id="rId8"/>
    <p:sldId id="264" r:id="rId9"/>
    <p:sldId id="267" r:id="rId10"/>
    <p:sldId id="272" r:id="rId11"/>
    <p:sldId id="273" r:id="rId12"/>
    <p:sldId id="274" r:id="rId13"/>
    <p:sldId id="275" r:id="rId14"/>
    <p:sldId id="268" r:id="rId15"/>
    <p:sldId id="276" r:id="rId16"/>
    <p:sldId id="269" r:id="rId17"/>
    <p:sldId id="277" r:id="rId18"/>
    <p:sldId id="278" r:id="rId19"/>
    <p:sldId id="279" r:id="rId20"/>
    <p:sldId id="280" r:id="rId21"/>
    <p:sldId id="281" r:id="rId22"/>
    <p:sldId id="282" r:id="rId23"/>
    <p:sldId id="285" r:id="rId24"/>
    <p:sldId id="286" r:id="rId25"/>
    <p:sldId id="287" r:id="rId26"/>
    <p:sldId id="288" r:id="rId27"/>
    <p:sldId id="289" r:id="rId28"/>
    <p:sldId id="270" r:id="rId29"/>
    <p:sldId id="283" r:id="rId30"/>
    <p:sldId id="284" r:id="rId31"/>
    <p:sldId id="271" r:id="rId32"/>
    <p:sldId id="291"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94660"/>
  </p:normalViewPr>
  <p:slideViewPr>
    <p:cSldViewPr snapToGrid="0">
      <p:cViewPr varScale="1">
        <p:scale>
          <a:sx n="104" d="100"/>
          <a:sy n="104"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A61015F-7CC6-4D0A-9D87-873EA4C304CC}" type="datetimeFigureOut">
              <a:rPr lang="en-US" dirty="0"/>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7/4/2025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7/4/2025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7/4/2025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5C68B11-C5A8-448C-8CE9-B1A273C79CFC}" type="datetimeFigureOut">
              <a:rPr lang="en-US" dirty="0"/>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16CA0-919D-4A49-9C8A-62FDFB3A5183}" type="datetimeFigureOut">
              <a:rPr lang="en-US" dirty="0"/>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7/4/2025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3.png"/><Relationship Id="rId10" Type="http://schemas.openxmlformats.org/officeDocument/2006/relationships/image" Target="../media/image24.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6.xml"/><Relationship Id="rId5" Type="http://schemas.openxmlformats.org/officeDocument/2006/relationships/tags" Target="../tags/tag5.xml"/><Relationship Id="rId4"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6288C-2E66-905A-CD84-D6E9F08D8857}"/>
              </a:ext>
            </a:extLst>
          </p:cNvPr>
          <p:cNvSpPr>
            <a:spLocks noGrp="1"/>
          </p:cNvSpPr>
          <p:nvPr>
            <p:ph type="ctrTitle"/>
          </p:nvPr>
        </p:nvSpPr>
        <p:spPr/>
        <p:txBody>
          <a:bodyPr/>
          <a:lstStyle/>
          <a:p>
            <a:r>
              <a:rPr lang="zh-CN" altLang="en-US" dirty="0"/>
              <a:t>算法设计与分析课设汇报</a:t>
            </a:r>
          </a:p>
        </p:txBody>
      </p:sp>
      <p:sp>
        <p:nvSpPr>
          <p:cNvPr id="3" name="副标题 2">
            <a:extLst>
              <a:ext uri="{FF2B5EF4-FFF2-40B4-BE49-F238E27FC236}">
                <a16:creationId xmlns:a16="http://schemas.microsoft.com/office/drawing/2014/main" id="{C07447D1-F3A7-8730-4603-2C3DD93340F2}"/>
              </a:ext>
            </a:extLst>
          </p:cNvPr>
          <p:cNvSpPr>
            <a:spLocks noGrp="1"/>
          </p:cNvSpPr>
          <p:nvPr>
            <p:ph type="subTitle" idx="1"/>
          </p:nvPr>
        </p:nvSpPr>
        <p:spPr/>
        <p:txBody>
          <a:bodyPr/>
          <a:lstStyle/>
          <a:p>
            <a:r>
              <a:rPr lang="en-US" altLang="zh-CN" dirty="0"/>
              <a:t>2304</a:t>
            </a:r>
            <a:r>
              <a:rPr lang="zh-CN" altLang="en-US" dirty="0"/>
              <a:t>班 算迷小组</a:t>
            </a:r>
            <a:endParaRPr lang="en-US" altLang="zh-CN" dirty="0"/>
          </a:p>
          <a:p>
            <a:r>
              <a:rPr lang="zh-CN" altLang="en-US" dirty="0"/>
              <a:t>汇报人：张佳栋</a:t>
            </a:r>
          </a:p>
        </p:txBody>
      </p:sp>
    </p:spTree>
    <p:extLst>
      <p:ext uri="{BB962C8B-B14F-4D97-AF65-F5344CB8AC3E}">
        <p14:creationId xmlns:p14="http://schemas.microsoft.com/office/powerpoint/2010/main" val="27184447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63B90-6810-1440-D285-D89D0CA2FE95}"/>
              </a:ext>
            </a:extLst>
          </p:cNvPr>
          <p:cNvSpPr>
            <a:spLocks noGrp="1"/>
          </p:cNvSpPr>
          <p:nvPr>
            <p:ph type="title"/>
          </p:nvPr>
        </p:nvSpPr>
        <p:spPr/>
        <p:txBody>
          <a:bodyPr/>
          <a:lstStyle/>
          <a:p>
            <a:r>
              <a:rPr lang="zh-CN" altLang="en-US" dirty="0"/>
              <a:t>问题分析</a:t>
            </a:r>
          </a:p>
        </p:txBody>
      </p:sp>
      <p:sp>
        <p:nvSpPr>
          <p:cNvPr id="3" name="内容占位符 2">
            <a:extLst>
              <a:ext uri="{FF2B5EF4-FFF2-40B4-BE49-F238E27FC236}">
                <a16:creationId xmlns:a16="http://schemas.microsoft.com/office/drawing/2014/main" id="{2FE0076A-5C02-C957-F6B4-1E6D37678AAD}"/>
              </a:ext>
            </a:extLst>
          </p:cNvPr>
          <p:cNvSpPr>
            <a:spLocks noGrp="1"/>
          </p:cNvSpPr>
          <p:nvPr>
            <p:ph idx="1"/>
          </p:nvPr>
        </p:nvSpPr>
        <p:spPr/>
        <p:txBody>
          <a:bodyPr/>
          <a:lstStyle/>
          <a:p>
            <a:r>
              <a:rPr lang="zh-CN" altLang="en-US" dirty="0"/>
              <a:t>目标：从迷宫的起点出发，到达终点，经过必须经过的机关和 </a:t>
            </a:r>
            <a:r>
              <a:rPr lang="en-US" altLang="zh-CN" dirty="0"/>
              <a:t>BOSS</a:t>
            </a:r>
            <a:r>
              <a:rPr lang="zh-CN" altLang="en-US" dirty="0"/>
              <a:t>，收集最多的资源。</a:t>
            </a:r>
            <a:endParaRPr lang="en-US" altLang="zh-CN" dirty="0"/>
          </a:p>
          <a:p>
            <a:endParaRPr lang="en-US" altLang="zh-CN" dirty="0"/>
          </a:p>
          <a:p>
            <a:r>
              <a:rPr lang="zh-CN" altLang="en-US" dirty="0"/>
              <a:t>分析：地图保证了路径唯一，可知地图实际是一个树形结构，可以采用树形 </a:t>
            </a:r>
            <a:r>
              <a:rPr lang="en-US" altLang="zh-CN" dirty="0"/>
              <a:t>DP</a:t>
            </a:r>
            <a:r>
              <a:rPr lang="zh-CN" altLang="en-US" dirty="0"/>
              <a:t>。我们以起点为根，构建地图对应的树。问题就转化为了有一颗带权树，要求找一条从根到终点的通路，使得通路上的权值和最大。</a:t>
            </a:r>
            <a:endParaRPr lang="en-US" altLang="zh-CN" dirty="0"/>
          </a:p>
        </p:txBody>
      </p:sp>
    </p:spTree>
    <p:extLst>
      <p:ext uri="{BB962C8B-B14F-4D97-AF65-F5344CB8AC3E}">
        <p14:creationId xmlns:p14="http://schemas.microsoft.com/office/powerpoint/2010/main" val="27718685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507EA-2996-9AA9-9AB0-DD7BFE4F7943}"/>
              </a:ext>
            </a:extLst>
          </p:cNvPr>
          <p:cNvSpPr>
            <a:spLocks noGrp="1"/>
          </p:cNvSpPr>
          <p:nvPr>
            <p:ph type="title"/>
          </p:nvPr>
        </p:nvSpPr>
        <p:spPr/>
        <p:txBody>
          <a:bodyPr/>
          <a:lstStyle/>
          <a:p>
            <a:r>
              <a:rPr lang="zh-CN" altLang="en-US" dirty="0"/>
              <a:t>状态设计及状态转移方程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C0CABC-A464-AF88-AC7D-C7F2AA68C7EF}"/>
                  </a:ext>
                </a:extLst>
              </p:cNvPr>
              <p:cNvSpPr>
                <a:spLocks noGrp="1"/>
              </p:cNvSpPr>
              <p:nvPr>
                <p:ph idx="1"/>
              </p:nvPr>
            </p:nvSpPr>
            <p:spPr/>
            <p:txBody>
              <a:bodyPr>
                <a:normAutofit/>
              </a:bodyPr>
              <a:lstStyle/>
              <a:p>
                <a:r>
                  <a:rPr lang="zh-CN" altLang="en-US" dirty="0"/>
                  <a:t>定义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b="0" dirty="0"/>
                  <a:t> 表示从点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b="0" dirty="0"/>
                  <a:t> </a:t>
                </a:r>
                <a:r>
                  <a:rPr lang="zh-CN" altLang="en-US" b="0" dirty="0"/>
                  <a:t>出发能获得的最大价值，</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𝑚𝑢𝑠𝑡</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en-US" altLang="zh-CN" b="0" dirty="0"/>
                  <a:t> </a:t>
                </a:r>
                <a:r>
                  <a:rPr lang="zh-CN" altLang="en-US" b="0" dirty="0"/>
                  <a:t>表示</a:t>
                </a:r>
                <a:r>
                  <a:rPr lang="zh-CN" altLang="en-US" dirty="0"/>
                  <a:t>点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r>
                  <a:rPr lang="en-US" altLang="zh-CN" dirty="0"/>
                  <a:t> </a:t>
                </a:r>
                <a:r>
                  <a:rPr lang="zh-CN" altLang="en-US" dirty="0"/>
                  <a:t>是否为从起点到终点必须经过的点。那么答案即为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𝑑𝑝</m:t>
                        </m:r>
                      </m:e>
                      <m:sub>
                        <m:r>
                          <a:rPr lang="en-US" altLang="zh-CN" b="0" i="1" smtClean="0">
                            <a:latin typeface="Cambria Math" panose="02040503050406030204" pitchFamily="18" charset="0"/>
                          </a:rPr>
                          <m:t>𝑠</m:t>
                        </m:r>
                      </m:sub>
                    </m:sSub>
                    <m:r>
                      <a:rPr lang="zh-CN" altLang="en-US" i="1">
                        <a:latin typeface="Cambria Math" panose="02040503050406030204" pitchFamily="18" charset="0"/>
                      </a:rPr>
                      <m:t>，</m:t>
                    </m:r>
                  </m:oMath>
                </a14:m>
                <a:r>
                  <a:rPr lang="zh-CN" altLang="en-US" dirty="0"/>
                  <a:t>其中 </a:t>
                </a:r>
                <a14:m>
                  <m:oMath xmlns:m="http://schemas.openxmlformats.org/officeDocument/2006/math">
                    <m:r>
                      <m:rPr>
                        <m:sty m:val="p"/>
                      </m:rPr>
                      <a:rPr lang="en-US" altLang="zh-CN" i="1" dirty="0">
                        <a:latin typeface="Cambria Math" panose="02040503050406030204" pitchFamily="18" charset="0"/>
                      </a:rPr>
                      <m:t>s</m:t>
                    </m:r>
                  </m:oMath>
                </a14:m>
                <a:r>
                  <a:rPr lang="en-US" altLang="zh-CN" dirty="0"/>
                  <a:t> </a:t>
                </a:r>
                <a:r>
                  <a:rPr lang="zh-CN" altLang="en-US" dirty="0"/>
                  <a:t>为起点的坐标。</a:t>
                </a:r>
                <a:endParaRPr lang="en-US" altLang="zh-CN" dirty="0"/>
              </a:p>
              <a:p>
                <a:r>
                  <a:rPr lang="zh-CN" altLang="en-US" dirty="0"/>
                  <a:t>那么有转移</a:t>
                </a:r>
                <a:endParaRPr lang="en-US" altLang="zh-CN" dirty="0"/>
              </a:p>
            </p:txBody>
          </p:sp>
        </mc:Choice>
        <mc:Fallback xmlns="">
          <p:sp>
            <p:nvSpPr>
              <p:cNvPr id="3" name="内容占位符 2">
                <a:extLst>
                  <a:ext uri="{FF2B5EF4-FFF2-40B4-BE49-F238E27FC236}">
                    <a16:creationId xmlns:a16="http://schemas.microsoft.com/office/drawing/2014/main" id="{20C0CABC-A464-AF88-AC7D-C7F2AA68C7EF}"/>
                  </a:ext>
                </a:extLst>
              </p:cNvPr>
              <p:cNvSpPr>
                <a:spLocks noGrp="1" noRot="1" noChangeAspect="1" noMove="1" noResize="1" noEditPoints="1" noAdjustHandles="1" noChangeArrowheads="1" noChangeShapeType="1" noTextEdit="1"/>
              </p:cNvSpPr>
              <p:nvPr>
                <p:ph idx="1"/>
              </p:nvPr>
            </p:nvSpPr>
            <p:spPr>
              <a:blipFill>
                <a:blip r:embed="rId2"/>
                <a:stretch>
                  <a:fillRect l="-313" t="-1515" r="-1191"/>
                </a:stretch>
              </a:blipFill>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48528B6D-8067-5C34-BFD9-F64B44F2F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0383" y="3726180"/>
            <a:ext cx="4371975" cy="1143000"/>
          </a:xfrm>
          <a:prstGeom prst="rect">
            <a:avLst/>
          </a:prstGeom>
        </p:spPr>
      </p:pic>
      <p:pic>
        <p:nvPicPr>
          <p:cNvPr id="9" name="图形 8">
            <a:extLst>
              <a:ext uri="{FF2B5EF4-FFF2-40B4-BE49-F238E27FC236}">
                <a16:creationId xmlns:a16="http://schemas.microsoft.com/office/drawing/2014/main" id="{E3AD0BB5-494B-6672-58A4-E8C35452F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0383" y="5070348"/>
            <a:ext cx="4895850" cy="847725"/>
          </a:xfrm>
          <a:prstGeom prst="rect">
            <a:avLst/>
          </a:prstGeom>
        </p:spPr>
      </p:pic>
    </p:spTree>
    <p:extLst>
      <p:ext uri="{BB962C8B-B14F-4D97-AF65-F5344CB8AC3E}">
        <p14:creationId xmlns:p14="http://schemas.microsoft.com/office/powerpoint/2010/main" val="115325477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CF0BA-8317-74F5-B317-8B439486B2E3}"/>
              </a:ext>
            </a:extLst>
          </p:cNvPr>
          <p:cNvSpPr>
            <a:spLocks noGrp="1"/>
          </p:cNvSpPr>
          <p:nvPr>
            <p:ph type="title"/>
          </p:nvPr>
        </p:nvSpPr>
        <p:spPr/>
        <p:txBody>
          <a:bodyPr/>
          <a:lstStyle/>
          <a:p>
            <a:r>
              <a:rPr lang="zh-CN" altLang="en-US" dirty="0"/>
              <a:t>最优路径构建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F7ED0F-862B-CDB9-2274-FF5BE8F413AE}"/>
                  </a:ext>
                </a:extLst>
              </p:cNvPr>
              <p:cNvSpPr>
                <a:spLocks noGrp="1"/>
              </p:cNvSpPr>
              <p:nvPr>
                <p:ph idx="1"/>
              </p:nvPr>
            </p:nvSpPr>
            <p:spPr>
              <a:xfrm>
                <a:off x="1024128" y="2286000"/>
                <a:ext cx="9720073" cy="1499616"/>
              </a:xfrm>
            </p:spPr>
            <p:txBody>
              <a:bodyPr>
                <a:normAutofit/>
              </a:bodyPr>
              <a:lstStyle/>
              <a:p>
                <a:r>
                  <a:rPr lang="zh-CN" altLang="en-US" dirty="0"/>
                  <a:t>对于不同 </a:t>
                </a:r>
                <a14:m>
                  <m:oMath xmlns:m="http://schemas.openxmlformats.org/officeDocument/2006/math">
                    <m:r>
                      <a:rPr lang="en-US" altLang="zh-CN" b="0" i="1" smtClean="0">
                        <a:latin typeface="Cambria Math" panose="02040503050406030204" pitchFamily="18" charset="0"/>
                      </a:rPr>
                      <m:t>𝑚𝑢𝑠𝑡</m:t>
                    </m:r>
                  </m:oMath>
                </a14:m>
                <a:r>
                  <a:rPr lang="zh-CN" altLang="en-US" dirty="0"/>
                  <a:t> 的点的构建方法不同。</a:t>
                </a:r>
                <a:endParaRPr lang="en-US" altLang="zh-CN" dirty="0"/>
              </a:p>
              <a:p>
                <a:r>
                  <a:rPr lang="zh-CN" altLang="en-US" dirty="0"/>
                  <a:t>对于 </a:t>
                </a:r>
                <a14:m>
                  <m:oMath xmlns:m="http://schemas.openxmlformats.org/officeDocument/2006/math">
                    <m:r>
                      <a:rPr lang="en-US" altLang="zh-CN" i="1">
                        <a:latin typeface="Cambria Math" panose="02040503050406030204" pitchFamily="18" charset="0"/>
                      </a:rPr>
                      <m:t>𝑚𝑢𝑠𝑡</m:t>
                    </m:r>
                  </m:oMath>
                </a14:m>
                <a:r>
                  <a:rPr lang="zh-CN" altLang="en-US" dirty="0"/>
                  <a:t> 为真的点，需要先输出自己的坐标，然后依次构建 </a:t>
                </a:r>
                <a14:m>
                  <m:oMath xmlns:m="http://schemas.openxmlformats.org/officeDocument/2006/math">
                    <m:r>
                      <a:rPr lang="en-US" altLang="zh-CN" i="1">
                        <a:latin typeface="Cambria Math" panose="02040503050406030204" pitchFamily="18" charset="0"/>
                      </a:rPr>
                      <m:t>𝑚𝑢𝑠𝑡</m:t>
                    </m:r>
                  </m:oMath>
                </a14:m>
                <a:r>
                  <a:rPr lang="zh-CN" altLang="en-US" dirty="0"/>
                  <a:t> 为假并且采用其中权值的子树的路径，中间穿插自己的坐标，最后构建 </a:t>
                </a:r>
                <a14:m>
                  <m:oMath xmlns:m="http://schemas.openxmlformats.org/officeDocument/2006/math">
                    <m:r>
                      <a:rPr lang="en-US" altLang="zh-CN" i="1">
                        <a:latin typeface="Cambria Math" panose="02040503050406030204" pitchFamily="18" charset="0"/>
                      </a:rPr>
                      <m:t>𝑚𝑢𝑠𝑡</m:t>
                    </m:r>
                  </m:oMath>
                </a14:m>
                <a:r>
                  <a:rPr lang="zh-CN" altLang="en-US" dirty="0"/>
                  <a:t> 为真的子树的路径。</a:t>
                </a:r>
                <a:endParaRPr lang="en-US" altLang="zh-CN" dirty="0"/>
              </a:p>
            </p:txBody>
          </p:sp>
        </mc:Choice>
        <mc:Fallback xmlns="">
          <p:sp>
            <p:nvSpPr>
              <p:cNvPr id="3" name="内容占位符 2">
                <a:extLst>
                  <a:ext uri="{FF2B5EF4-FFF2-40B4-BE49-F238E27FC236}">
                    <a16:creationId xmlns:a16="http://schemas.microsoft.com/office/drawing/2014/main" id="{20F7ED0F-862B-CDB9-2274-FF5BE8F413AE}"/>
                  </a:ext>
                </a:extLst>
              </p:cNvPr>
              <p:cNvSpPr>
                <a:spLocks noGrp="1" noRot="1" noChangeAspect="1" noMove="1" noResize="1" noEditPoints="1" noAdjustHandles="1" noChangeArrowheads="1" noChangeShapeType="1" noTextEdit="1"/>
              </p:cNvSpPr>
              <p:nvPr>
                <p:ph idx="1"/>
              </p:nvPr>
            </p:nvSpPr>
            <p:spPr>
              <a:xfrm>
                <a:off x="1024128" y="2286000"/>
                <a:ext cx="9720073" cy="1499616"/>
              </a:xfrm>
              <a:blipFill>
                <a:blip r:embed="rId2"/>
                <a:stretch>
                  <a:fillRect l="-313" t="-4878" r="-439" b="-6911"/>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B88BCCF5-5680-D0A7-4093-F4CA757B0E95}"/>
              </a:ext>
            </a:extLst>
          </p:cNvPr>
          <p:cNvSpPr/>
          <p:nvPr/>
        </p:nvSpPr>
        <p:spPr>
          <a:xfrm>
            <a:off x="1024129" y="4166893"/>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5" name="矩形 4">
            <a:extLst>
              <a:ext uri="{FF2B5EF4-FFF2-40B4-BE49-F238E27FC236}">
                <a16:creationId xmlns:a16="http://schemas.microsoft.com/office/drawing/2014/main" id="{B8A62797-AE42-F922-4F3B-CE5A143FE20F}"/>
              </a:ext>
            </a:extLst>
          </p:cNvPr>
          <p:cNvSpPr/>
          <p:nvPr/>
        </p:nvSpPr>
        <p:spPr>
          <a:xfrm>
            <a:off x="2354164" y="4166893"/>
            <a:ext cx="3685309" cy="3971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must</a:t>
            </a:r>
            <a:r>
              <a:rPr lang="zh-CN" altLang="en-US" dirty="0"/>
              <a:t>为假且采用的子树构建的路径</a:t>
            </a:r>
          </a:p>
        </p:txBody>
      </p:sp>
      <p:sp>
        <p:nvSpPr>
          <p:cNvPr id="6" name="矩形 5">
            <a:extLst>
              <a:ext uri="{FF2B5EF4-FFF2-40B4-BE49-F238E27FC236}">
                <a16:creationId xmlns:a16="http://schemas.microsoft.com/office/drawing/2014/main" id="{4B1833F4-55D8-4FE3-5808-115F8E04CF07}"/>
              </a:ext>
            </a:extLst>
          </p:cNvPr>
          <p:cNvSpPr/>
          <p:nvPr/>
        </p:nvSpPr>
        <p:spPr>
          <a:xfrm>
            <a:off x="6039473" y="4166893"/>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7" name="矩形 6">
            <a:extLst>
              <a:ext uri="{FF2B5EF4-FFF2-40B4-BE49-F238E27FC236}">
                <a16:creationId xmlns:a16="http://schemas.microsoft.com/office/drawing/2014/main" id="{7C8CEB41-5309-95F9-FC78-D63136A102AD}"/>
              </a:ext>
            </a:extLst>
          </p:cNvPr>
          <p:cNvSpPr/>
          <p:nvPr/>
        </p:nvSpPr>
        <p:spPr>
          <a:xfrm>
            <a:off x="7369508" y="4166893"/>
            <a:ext cx="3685309" cy="3971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must</a:t>
            </a:r>
            <a:r>
              <a:rPr lang="zh-CN" altLang="en-US" dirty="0"/>
              <a:t>为假且采用的子树构建的路径</a:t>
            </a:r>
          </a:p>
        </p:txBody>
      </p:sp>
      <p:sp>
        <p:nvSpPr>
          <p:cNvPr id="14" name="矩形 13">
            <a:extLst>
              <a:ext uri="{FF2B5EF4-FFF2-40B4-BE49-F238E27FC236}">
                <a16:creationId xmlns:a16="http://schemas.microsoft.com/office/drawing/2014/main" id="{B4C37F1A-9EA5-C86E-34E7-D3D2C7E8EBDE}"/>
              </a:ext>
            </a:extLst>
          </p:cNvPr>
          <p:cNvSpPr/>
          <p:nvPr/>
        </p:nvSpPr>
        <p:spPr>
          <a:xfrm>
            <a:off x="1024128" y="4754696"/>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15" name="矩形 14">
            <a:extLst>
              <a:ext uri="{FF2B5EF4-FFF2-40B4-BE49-F238E27FC236}">
                <a16:creationId xmlns:a16="http://schemas.microsoft.com/office/drawing/2014/main" id="{701F64C8-E4A4-B8D8-B913-008EDF1D353E}"/>
              </a:ext>
            </a:extLst>
          </p:cNvPr>
          <p:cNvSpPr/>
          <p:nvPr/>
        </p:nvSpPr>
        <p:spPr>
          <a:xfrm>
            <a:off x="2354163" y="4754696"/>
            <a:ext cx="3685309" cy="397164"/>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must</a:t>
            </a:r>
            <a:r>
              <a:rPr lang="zh-CN" altLang="en-US" dirty="0"/>
              <a:t>为真的子树构建的路径</a:t>
            </a:r>
          </a:p>
        </p:txBody>
      </p:sp>
      <p:grpSp>
        <p:nvGrpSpPr>
          <p:cNvPr id="39" name="组合 38">
            <a:extLst>
              <a:ext uri="{FF2B5EF4-FFF2-40B4-BE49-F238E27FC236}">
                <a16:creationId xmlns:a16="http://schemas.microsoft.com/office/drawing/2014/main" id="{D0212FA9-67D4-A123-DFF1-C9F29F52F1A1}"/>
              </a:ext>
            </a:extLst>
          </p:cNvPr>
          <p:cNvGrpSpPr/>
          <p:nvPr/>
        </p:nvGrpSpPr>
        <p:grpSpPr>
          <a:xfrm>
            <a:off x="7032097" y="735030"/>
            <a:ext cx="2490592" cy="1851152"/>
            <a:chOff x="7032097" y="735030"/>
            <a:chExt cx="2490592" cy="1851152"/>
          </a:xfrm>
        </p:grpSpPr>
        <p:sp>
          <p:nvSpPr>
            <p:cNvPr id="16" name="椭圆 15">
              <a:extLst>
                <a:ext uri="{FF2B5EF4-FFF2-40B4-BE49-F238E27FC236}">
                  <a16:creationId xmlns:a16="http://schemas.microsoft.com/office/drawing/2014/main" id="{1EA0DD12-BB5C-DAD3-3FC8-27F0D664AF79}"/>
                </a:ext>
              </a:extLst>
            </p:cNvPr>
            <p:cNvSpPr/>
            <p:nvPr/>
          </p:nvSpPr>
          <p:spPr>
            <a:xfrm>
              <a:off x="8054109" y="735030"/>
              <a:ext cx="581890" cy="5818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DB80B297-11C9-E422-A078-DBFF247DA0F1}"/>
                </a:ext>
              </a:extLst>
            </p:cNvPr>
            <p:cNvSpPr/>
            <p:nvPr/>
          </p:nvSpPr>
          <p:spPr>
            <a:xfrm>
              <a:off x="7167418" y="1588655"/>
              <a:ext cx="637309" cy="99752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CEAB7EFD-72BF-FCC5-7428-E197643A6314}"/>
                </a:ext>
              </a:extLst>
            </p:cNvPr>
            <p:cNvSpPr/>
            <p:nvPr/>
          </p:nvSpPr>
          <p:spPr>
            <a:xfrm>
              <a:off x="8026399" y="1571845"/>
              <a:ext cx="637309" cy="99752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9E404008-FC9E-2D1A-84AB-75C58AA61E97}"/>
                </a:ext>
              </a:extLst>
            </p:cNvPr>
            <p:cNvSpPr/>
            <p:nvPr/>
          </p:nvSpPr>
          <p:spPr>
            <a:xfrm>
              <a:off x="8885380" y="1571844"/>
              <a:ext cx="637309" cy="997527"/>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5352D63-0392-317A-DA9C-90E9C42870CC}"/>
                </a:ext>
              </a:extLst>
            </p:cNvPr>
            <p:cNvCxnSpPr>
              <a:cxnSpLocks/>
              <a:stCxn id="16" idx="4"/>
              <a:endCxn id="18" idx="0"/>
            </p:cNvCxnSpPr>
            <p:nvPr/>
          </p:nvCxnSpPr>
          <p:spPr>
            <a:xfrm flipH="1">
              <a:off x="7486073" y="1316920"/>
              <a:ext cx="858981" cy="271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ADE535-54CF-C9BC-C663-B9C5326E9294}"/>
                </a:ext>
              </a:extLst>
            </p:cNvPr>
            <p:cNvCxnSpPr>
              <a:cxnSpLocks/>
              <a:stCxn id="16" idx="4"/>
              <a:endCxn id="19" idx="0"/>
            </p:cNvCxnSpPr>
            <p:nvPr/>
          </p:nvCxnSpPr>
          <p:spPr>
            <a:xfrm>
              <a:off x="8345054" y="1316920"/>
              <a:ext cx="0" cy="25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4EFED0A-6C00-ABCB-A089-CDC5B80A866C}"/>
                </a:ext>
              </a:extLst>
            </p:cNvPr>
            <p:cNvCxnSpPr>
              <a:cxnSpLocks/>
              <a:stCxn id="16" idx="4"/>
              <a:endCxn id="20" idx="0"/>
            </p:cNvCxnSpPr>
            <p:nvPr/>
          </p:nvCxnSpPr>
          <p:spPr>
            <a:xfrm>
              <a:off x="8345054" y="1316920"/>
              <a:ext cx="858981" cy="254924"/>
            </a:xfrm>
            <a:prstGeom prst="line">
              <a:avLst/>
            </a:prstGeom>
          </p:spPr>
          <p:style>
            <a:lnRef idx="1">
              <a:schemeClr val="accent1"/>
            </a:lnRef>
            <a:fillRef idx="0">
              <a:schemeClr val="accent1"/>
            </a:fillRef>
            <a:effectRef idx="0">
              <a:schemeClr val="accent1"/>
            </a:effectRef>
            <a:fontRef idx="minor">
              <a:schemeClr val="tx1"/>
            </a:fontRef>
          </p:style>
        </p:cxnSp>
        <p:sp>
          <p:nvSpPr>
            <p:cNvPr id="31" name="箭头: 下 30">
              <a:extLst>
                <a:ext uri="{FF2B5EF4-FFF2-40B4-BE49-F238E27FC236}">
                  <a16:creationId xmlns:a16="http://schemas.microsoft.com/office/drawing/2014/main" id="{3AD95E74-57C8-7D7E-8E48-9EC819027509}"/>
                </a:ext>
              </a:extLst>
            </p:cNvPr>
            <p:cNvSpPr/>
            <p:nvPr/>
          </p:nvSpPr>
          <p:spPr>
            <a:xfrm rot="4187595">
              <a:off x="7557621" y="1049976"/>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AF006EFC-6349-E9A4-7C00-0EF67346379F}"/>
                </a:ext>
              </a:extLst>
            </p:cNvPr>
            <p:cNvSpPr/>
            <p:nvPr/>
          </p:nvSpPr>
          <p:spPr>
            <a:xfrm rot="1191634">
              <a:off x="7032097" y="1684905"/>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0C3B7297-7D47-4D5A-4B10-29BC1989FB9F}"/>
                </a:ext>
              </a:extLst>
            </p:cNvPr>
            <p:cNvSpPr/>
            <p:nvPr/>
          </p:nvSpPr>
          <p:spPr>
            <a:xfrm rot="9742704">
              <a:off x="7701895" y="1806968"/>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33">
              <a:extLst>
                <a:ext uri="{FF2B5EF4-FFF2-40B4-BE49-F238E27FC236}">
                  <a16:creationId xmlns:a16="http://schemas.microsoft.com/office/drawing/2014/main" id="{7337368E-6C2F-DC69-5C96-F8F85A1290CE}"/>
                </a:ext>
              </a:extLst>
            </p:cNvPr>
            <p:cNvSpPr/>
            <p:nvPr/>
          </p:nvSpPr>
          <p:spPr>
            <a:xfrm rot="9617896">
              <a:off x="8402786" y="1865508"/>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8CFE2A32-F89C-9143-59B2-3322BFCED6E4}"/>
                </a:ext>
              </a:extLst>
            </p:cNvPr>
            <p:cNvSpPr/>
            <p:nvPr/>
          </p:nvSpPr>
          <p:spPr>
            <a:xfrm rot="882786">
              <a:off x="8085540" y="1912423"/>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下 35">
              <a:extLst>
                <a:ext uri="{FF2B5EF4-FFF2-40B4-BE49-F238E27FC236}">
                  <a16:creationId xmlns:a16="http://schemas.microsoft.com/office/drawing/2014/main" id="{45DECD29-9F98-25CC-53CC-71451895AC1D}"/>
                </a:ext>
              </a:extLst>
            </p:cNvPr>
            <p:cNvSpPr/>
            <p:nvPr/>
          </p:nvSpPr>
          <p:spPr>
            <a:xfrm rot="15164722">
              <a:off x="7740091" y="1350345"/>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6FB6F735-2465-B984-DCF0-4C4E4A67954F}"/>
                </a:ext>
              </a:extLst>
            </p:cNvPr>
            <p:cNvSpPr/>
            <p:nvPr/>
          </p:nvSpPr>
          <p:spPr>
            <a:xfrm rot="17115535">
              <a:off x="8653237" y="1302343"/>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04D280E4-06D6-CE82-1BFB-57FA633B1891}"/>
                </a:ext>
              </a:extLst>
            </p:cNvPr>
            <p:cNvSpPr/>
            <p:nvPr/>
          </p:nvSpPr>
          <p:spPr>
            <a:xfrm>
              <a:off x="9109330" y="1881556"/>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079093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6276C-E939-EBD1-96F4-0872FAD51E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6F131A0-566B-EB9A-AA8E-880751446BD3}"/>
              </a:ext>
            </a:extLst>
          </p:cNvPr>
          <p:cNvSpPr>
            <a:spLocks noGrp="1"/>
          </p:cNvSpPr>
          <p:nvPr>
            <p:ph type="title"/>
          </p:nvPr>
        </p:nvSpPr>
        <p:spPr/>
        <p:txBody>
          <a:bodyPr/>
          <a:lstStyle/>
          <a:p>
            <a:r>
              <a:rPr lang="zh-CN" altLang="en-US" dirty="0"/>
              <a:t>最优路径构建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380378-3BEB-62E4-05F1-301BB414C347}"/>
                  </a:ext>
                </a:extLst>
              </p:cNvPr>
              <p:cNvSpPr>
                <a:spLocks noGrp="1"/>
              </p:cNvSpPr>
              <p:nvPr>
                <p:ph idx="1"/>
              </p:nvPr>
            </p:nvSpPr>
            <p:spPr>
              <a:xfrm>
                <a:off x="1024128" y="2286000"/>
                <a:ext cx="9720073" cy="783798"/>
              </a:xfrm>
            </p:spPr>
            <p:txBody>
              <a:bodyPr>
                <a:normAutofit/>
              </a:bodyPr>
              <a:lstStyle/>
              <a:p>
                <a:r>
                  <a:rPr lang="zh-CN" altLang="en-US" dirty="0"/>
                  <a:t>对于对于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𝑚𝑢𝑠𝑡</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en-US" dirty="0"/>
                  <a:t> 为假的点，也需要先输出自己的坐标，然后依次构建采用其中权值的子树的路径，中间穿插自己的坐标，并且最后也要输出自己的坐标。</a:t>
                </a:r>
              </a:p>
            </p:txBody>
          </p:sp>
        </mc:Choice>
        <mc:Fallback xmlns="">
          <p:sp>
            <p:nvSpPr>
              <p:cNvPr id="3" name="内容占位符 2">
                <a:extLst>
                  <a:ext uri="{FF2B5EF4-FFF2-40B4-BE49-F238E27FC236}">
                    <a16:creationId xmlns:a16="http://schemas.microsoft.com/office/drawing/2014/main" id="{11380378-3BEB-62E4-05F1-301BB414C347}"/>
                  </a:ext>
                </a:extLst>
              </p:cNvPr>
              <p:cNvSpPr>
                <a:spLocks noGrp="1" noRot="1" noChangeAspect="1" noMove="1" noResize="1" noEditPoints="1" noAdjustHandles="1" noChangeArrowheads="1" noChangeShapeType="1" noTextEdit="1"/>
              </p:cNvSpPr>
              <p:nvPr>
                <p:ph idx="1"/>
              </p:nvPr>
            </p:nvSpPr>
            <p:spPr>
              <a:xfrm>
                <a:off x="1024128" y="2286000"/>
                <a:ext cx="9720073" cy="783798"/>
              </a:xfrm>
              <a:blipFill>
                <a:blip r:embed="rId2"/>
                <a:stretch>
                  <a:fillRect l="-313" t="-7752" r="-1003" b="-7752"/>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067ABC3C-9258-F3A0-902A-0E8179938F87}"/>
              </a:ext>
            </a:extLst>
          </p:cNvPr>
          <p:cNvSpPr/>
          <p:nvPr/>
        </p:nvSpPr>
        <p:spPr>
          <a:xfrm>
            <a:off x="1024128" y="3788202"/>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5" name="矩形 4">
            <a:extLst>
              <a:ext uri="{FF2B5EF4-FFF2-40B4-BE49-F238E27FC236}">
                <a16:creationId xmlns:a16="http://schemas.microsoft.com/office/drawing/2014/main" id="{C03A4913-2DBD-5A44-4FF6-72B39BD1FF37}"/>
              </a:ext>
            </a:extLst>
          </p:cNvPr>
          <p:cNvSpPr/>
          <p:nvPr/>
        </p:nvSpPr>
        <p:spPr>
          <a:xfrm>
            <a:off x="2354163" y="3788202"/>
            <a:ext cx="3685309"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must</a:t>
            </a:r>
            <a:r>
              <a:rPr lang="zh-CN" altLang="en-US" dirty="0"/>
              <a:t>为假且采用的子树构建的路径</a:t>
            </a:r>
          </a:p>
        </p:txBody>
      </p:sp>
      <p:sp>
        <p:nvSpPr>
          <p:cNvPr id="6" name="矩形 5">
            <a:extLst>
              <a:ext uri="{FF2B5EF4-FFF2-40B4-BE49-F238E27FC236}">
                <a16:creationId xmlns:a16="http://schemas.microsoft.com/office/drawing/2014/main" id="{FE5863F4-6DB8-7B0E-EA08-54BACD6CA4A4}"/>
              </a:ext>
            </a:extLst>
          </p:cNvPr>
          <p:cNvSpPr/>
          <p:nvPr/>
        </p:nvSpPr>
        <p:spPr>
          <a:xfrm>
            <a:off x="6039472" y="3788202"/>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7" name="矩形 6">
            <a:extLst>
              <a:ext uri="{FF2B5EF4-FFF2-40B4-BE49-F238E27FC236}">
                <a16:creationId xmlns:a16="http://schemas.microsoft.com/office/drawing/2014/main" id="{33BCD00C-45F8-0258-ED96-8E7E26A402E4}"/>
              </a:ext>
            </a:extLst>
          </p:cNvPr>
          <p:cNvSpPr/>
          <p:nvPr/>
        </p:nvSpPr>
        <p:spPr>
          <a:xfrm>
            <a:off x="7369507" y="3788202"/>
            <a:ext cx="3685309"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Must</a:t>
            </a:r>
            <a:r>
              <a:rPr lang="zh-CN" altLang="en-US" dirty="0"/>
              <a:t>为假且采用的子树构建的路径</a:t>
            </a:r>
          </a:p>
        </p:txBody>
      </p:sp>
      <p:sp>
        <p:nvSpPr>
          <p:cNvPr id="8" name="矩形 7">
            <a:extLst>
              <a:ext uri="{FF2B5EF4-FFF2-40B4-BE49-F238E27FC236}">
                <a16:creationId xmlns:a16="http://schemas.microsoft.com/office/drawing/2014/main" id="{F7608D91-91FD-354C-6587-032F87201C34}"/>
              </a:ext>
            </a:extLst>
          </p:cNvPr>
          <p:cNvSpPr/>
          <p:nvPr/>
        </p:nvSpPr>
        <p:spPr>
          <a:xfrm>
            <a:off x="1024128" y="3788202"/>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9" name="矩形 8">
            <a:extLst>
              <a:ext uri="{FF2B5EF4-FFF2-40B4-BE49-F238E27FC236}">
                <a16:creationId xmlns:a16="http://schemas.microsoft.com/office/drawing/2014/main" id="{02DA5BEF-C180-669C-5D73-6F829DA229DD}"/>
              </a:ext>
            </a:extLst>
          </p:cNvPr>
          <p:cNvSpPr/>
          <p:nvPr/>
        </p:nvSpPr>
        <p:spPr>
          <a:xfrm>
            <a:off x="2354163" y="3788202"/>
            <a:ext cx="3685309" cy="3971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采用的子树构建的路径</a:t>
            </a:r>
          </a:p>
        </p:txBody>
      </p:sp>
      <p:sp>
        <p:nvSpPr>
          <p:cNvPr id="10" name="矩形 9">
            <a:extLst>
              <a:ext uri="{FF2B5EF4-FFF2-40B4-BE49-F238E27FC236}">
                <a16:creationId xmlns:a16="http://schemas.microsoft.com/office/drawing/2014/main" id="{6938999A-0ECC-5B74-128A-DC80CBE6B016}"/>
              </a:ext>
            </a:extLst>
          </p:cNvPr>
          <p:cNvSpPr/>
          <p:nvPr/>
        </p:nvSpPr>
        <p:spPr>
          <a:xfrm>
            <a:off x="6039472" y="4376005"/>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12" name="矩形 11">
            <a:extLst>
              <a:ext uri="{FF2B5EF4-FFF2-40B4-BE49-F238E27FC236}">
                <a16:creationId xmlns:a16="http://schemas.microsoft.com/office/drawing/2014/main" id="{7FF42201-5017-5443-5418-0FEBE12D5251}"/>
              </a:ext>
            </a:extLst>
          </p:cNvPr>
          <p:cNvSpPr/>
          <p:nvPr/>
        </p:nvSpPr>
        <p:spPr>
          <a:xfrm>
            <a:off x="7369507" y="3788202"/>
            <a:ext cx="3685309" cy="3971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采用的子树构建的路径</a:t>
            </a:r>
          </a:p>
        </p:txBody>
      </p:sp>
      <p:sp>
        <p:nvSpPr>
          <p:cNvPr id="13" name="矩形 12">
            <a:extLst>
              <a:ext uri="{FF2B5EF4-FFF2-40B4-BE49-F238E27FC236}">
                <a16:creationId xmlns:a16="http://schemas.microsoft.com/office/drawing/2014/main" id="{CE653EB0-C4D3-D95F-7D81-CE55DB43C26B}"/>
              </a:ext>
            </a:extLst>
          </p:cNvPr>
          <p:cNvSpPr/>
          <p:nvPr/>
        </p:nvSpPr>
        <p:spPr>
          <a:xfrm>
            <a:off x="1024127" y="4376005"/>
            <a:ext cx="1330036" cy="397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自己的坐标</a:t>
            </a:r>
          </a:p>
        </p:txBody>
      </p:sp>
      <p:sp>
        <p:nvSpPr>
          <p:cNvPr id="14" name="矩形 13">
            <a:extLst>
              <a:ext uri="{FF2B5EF4-FFF2-40B4-BE49-F238E27FC236}">
                <a16:creationId xmlns:a16="http://schemas.microsoft.com/office/drawing/2014/main" id="{290BC7E1-C1CE-5B98-1143-C10A59B5F77E}"/>
              </a:ext>
            </a:extLst>
          </p:cNvPr>
          <p:cNvSpPr/>
          <p:nvPr/>
        </p:nvSpPr>
        <p:spPr>
          <a:xfrm>
            <a:off x="2354162" y="4376005"/>
            <a:ext cx="3685309" cy="3971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采用的子树构建的路径</a:t>
            </a:r>
          </a:p>
        </p:txBody>
      </p:sp>
      <p:grpSp>
        <p:nvGrpSpPr>
          <p:cNvPr id="49" name="组合 48">
            <a:extLst>
              <a:ext uri="{FF2B5EF4-FFF2-40B4-BE49-F238E27FC236}">
                <a16:creationId xmlns:a16="http://schemas.microsoft.com/office/drawing/2014/main" id="{24E98F7C-F08E-4021-4C58-2C6C9A4F3E78}"/>
              </a:ext>
            </a:extLst>
          </p:cNvPr>
          <p:cNvGrpSpPr/>
          <p:nvPr/>
        </p:nvGrpSpPr>
        <p:grpSpPr>
          <a:xfrm>
            <a:off x="7826424" y="388390"/>
            <a:ext cx="2620346" cy="1851152"/>
            <a:chOff x="7826424" y="388390"/>
            <a:chExt cx="2620346" cy="1851152"/>
          </a:xfrm>
        </p:grpSpPr>
        <p:sp>
          <p:nvSpPr>
            <p:cNvPr id="16" name="椭圆 15">
              <a:extLst>
                <a:ext uri="{FF2B5EF4-FFF2-40B4-BE49-F238E27FC236}">
                  <a16:creationId xmlns:a16="http://schemas.microsoft.com/office/drawing/2014/main" id="{4615DB92-DCA6-944B-6772-34A77A47957D}"/>
                </a:ext>
              </a:extLst>
            </p:cNvPr>
            <p:cNvSpPr/>
            <p:nvPr/>
          </p:nvSpPr>
          <p:spPr>
            <a:xfrm>
              <a:off x="8848436" y="388390"/>
              <a:ext cx="581890" cy="5818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7DC787D6-176D-73B6-DC14-365F6B9606A7}"/>
                </a:ext>
              </a:extLst>
            </p:cNvPr>
            <p:cNvSpPr/>
            <p:nvPr/>
          </p:nvSpPr>
          <p:spPr>
            <a:xfrm>
              <a:off x="7961745" y="1242015"/>
              <a:ext cx="637309" cy="99752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F8B1990B-8434-AE87-2D0C-50189D17602D}"/>
                </a:ext>
              </a:extLst>
            </p:cNvPr>
            <p:cNvSpPr/>
            <p:nvPr/>
          </p:nvSpPr>
          <p:spPr>
            <a:xfrm>
              <a:off x="8820726" y="1225205"/>
              <a:ext cx="637309" cy="99752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F8C0F21A-4F5E-5BC5-BCE2-F1FA67D325E3}"/>
                </a:ext>
              </a:extLst>
            </p:cNvPr>
            <p:cNvSpPr/>
            <p:nvPr/>
          </p:nvSpPr>
          <p:spPr>
            <a:xfrm>
              <a:off x="9679707" y="1225204"/>
              <a:ext cx="637309" cy="99752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656FB3C0-490D-62FB-D432-897FBA92AEC7}"/>
                </a:ext>
              </a:extLst>
            </p:cNvPr>
            <p:cNvCxnSpPr>
              <a:cxnSpLocks/>
              <a:stCxn id="16" idx="4"/>
              <a:endCxn id="17" idx="0"/>
            </p:cNvCxnSpPr>
            <p:nvPr/>
          </p:nvCxnSpPr>
          <p:spPr>
            <a:xfrm flipH="1">
              <a:off x="8280400" y="970280"/>
              <a:ext cx="858981" cy="271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F423D40-0B32-BD03-8473-F38E2F0B64BB}"/>
                </a:ext>
              </a:extLst>
            </p:cNvPr>
            <p:cNvCxnSpPr>
              <a:cxnSpLocks/>
              <a:stCxn id="16" idx="4"/>
              <a:endCxn id="18" idx="0"/>
            </p:cNvCxnSpPr>
            <p:nvPr/>
          </p:nvCxnSpPr>
          <p:spPr>
            <a:xfrm>
              <a:off x="9139381" y="970280"/>
              <a:ext cx="0" cy="25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E8EA1CC-E0B8-9F5D-A49D-0C763FFE3F9F}"/>
                </a:ext>
              </a:extLst>
            </p:cNvPr>
            <p:cNvCxnSpPr>
              <a:cxnSpLocks/>
              <a:stCxn id="16" idx="4"/>
              <a:endCxn id="19" idx="0"/>
            </p:cNvCxnSpPr>
            <p:nvPr/>
          </p:nvCxnSpPr>
          <p:spPr>
            <a:xfrm>
              <a:off x="9139381" y="970280"/>
              <a:ext cx="858981" cy="2549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箭头: 下 22">
              <a:extLst>
                <a:ext uri="{FF2B5EF4-FFF2-40B4-BE49-F238E27FC236}">
                  <a16:creationId xmlns:a16="http://schemas.microsoft.com/office/drawing/2014/main" id="{FD494585-6D26-C8EE-F660-B270D46499A4}"/>
                </a:ext>
              </a:extLst>
            </p:cNvPr>
            <p:cNvSpPr/>
            <p:nvPr/>
          </p:nvSpPr>
          <p:spPr>
            <a:xfrm rot="4187595">
              <a:off x="8351948" y="703336"/>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6896F47D-10EC-313A-2162-F6991758ED28}"/>
                </a:ext>
              </a:extLst>
            </p:cNvPr>
            <p:cNvSpPr/>
            <p:nvPr/>
          </p:nvSpPr>
          <p:spPr>
            <a:xfrm rot="1191634">
              <a:off x="7826424" y="1338265"/>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F1F4833E-5173-79ED-870D-B4BDF061F4A8}"/>
                </a:ext>
              </a:extLst>
            </p:cNvPr>
            <p:cNvSpPr/>
            <p:nvPr/>
          </p:nvSpPr>
          <p:spPr>
            <a:xfrm rot="9742704">
              <a:off x="8496222" y="1460328"/>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EC6B02CD-3B59-5E4D-75B8-8E6D1ECC3939}"/>
                </a:ext>
              </a:extLst>
            </p:cNvPr>
            <p:cNvSpPr/>
            <p:nvPr/>
          </p:nvSpPr>
          <p:spPr>
            <a:xfrm rot="9617896">
              <a:off x="9197113" y="1518868"/>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0FD548A0-CFFC-59A0-FCE8-868E7D2E27A3}"/>
                </a:ext>
              </a:extLst>
            </p:cNvPr>
            <p:cNvSpPr/>
            <p:nvPr/>
          </p:nvSpPr>
          <p:spPr>
            <a:xfrm rot="882786">
              <a:off x="8879867" y="1565783"/>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C17F59FF-4D54-A5C3-208B-FF5A7EE23096}"/>
                </a:ext>
              </a:extLst>
            </p:cNvPr>
            <p:cNvSpPr/>
            <p:nvPr/>
          </p:nvSpPr>
          <p:spPr>
            <a:xfrm rot="15164722">
              <a:off x="8534418" y="1003705"/>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DB2BADA5-A8C6-F94F-B50D-E8CFAC301523}"/>
                </a:ext>
              </a:extLst>
            </p:cNvPr>
            <p:cNvSpPr/>
            <p:nvPr/>
          </p:nvSpPr>
          <p:spPr>
            <a:xfrm rot="17115535">
              <a:off x="9447564" y="955703"/>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B27A6CE2-E33B-A735-6B37-2BABEC7EF1C5}"/>
                </a:ext>
              </a:extLst>
            </p:cNvPr>
            <p:cNvSpPr/>
            <p:nvPr/>
          </p:nvSpPr>
          <p:spPr>
            <a:xfrm rot="1279042">
              <a:off x="9576875" y="1485745"/>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a:extLst>
                <a:ext uri="{FF2B5EF4-FFF2-40B4-BE49-F238E27FC236}">
                  <a16:creationId xmlns:a16="http://schemas.microsoft.com/office/drawing/2014/main" id="{BAD9878B-7447-48D5-47ED-A673BB356F1F}"/>
                </a:ext>
              </a:extLst>
            </p:cNvPr>
            <p:cNvSpPr/>
            <p:nvPr/>
          </p:nvSpPr>
          <p:spPr>
            <a:xfrm rot="9647276">
              <a:off x="10241106" y="1451789"/>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BFBDD9F4-3EB3-2742-41B1-B1BC9AB6BAE2}"/>
                </a:ext>
              </a:extLst>
            </p:cNvPr>
            <p:cNvSpPr/>
            <p:nvPr/>
          </p:nvSpPr>
          <p:spPr>
            <a:xfrm rot="6645555">
              <a:off x="9683734" y="672086"/>
              <a:ext cx="205664" cy="544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688271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08343-05BB-4236-389E-469CAC009157}"/>
              </a:ext>
            </a:extLst>
          </p:cNvPr>
          <p:cNvSpPr>
            <a:spLocks noGrp="1"/>
          </p:cNvSpPr>
          <p:nvPr>
            <p:ph type="title"/>
          </p:nvPr>
        </p:nvSpPr>
        <p:spPr/>
        <p:txBody>
          <a:bodyPr/>
          <a:lstStyle/>
          <a:p>
            <a:r>
              <a:rPr lang="zh-CN" altLang="en-US" sz="5400" dirty="0"/>
              <a:t>贪心算法讲解</a:t>
            </a:r>
            <a:endParaRPr lang="zh-CN" altLang="en-US" dirty="0"/>
          </a:p>
        </p:txBody>
      </p:sp>
      <p:sp>
        <p:nvSpPr>
          <p:cNvPr id="3" name="文本占位符 2">
            <a:extLst>
              <a:ext uri="{FF2B5EF4-FFF2-40B4-BE49-F238E27FC236}">
                <a16:creationId xmlns:a16="http://schemas.microsoft.com/office/drawing/2014/main" id="{6626FDED-6109-96F8-EACB-B5D694518050}"/>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01640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10402-F40F-BD52-BB54-D72988BAE095}"/>
              </a:ext>
            </a:extLst>
          </p:cNvPr>
          <p:cNvSpPr>
            <a:spLocks noGrp="1"/>
          </p:cNvSpPr>
          <p:nvPr>
            <p:ph type="title"/>
          </p:nvPr>
        </p:nvSpPr>
        <p:spPr/>
        <p:txBody>
          <a:bodyPr/>
          <a:lstStyle/>
          <a:p>
            <a:r>
              <a:rPr lang="zh-CN" altLang="en-US" dirty="0"/>
              <a:t>贪心策略</a:t>
            </a:r>
          </a:p>
        </p:txBody>
      </p:sp>
      <p:sp>
        <p:nvSpPr>
          <p:cNvPr id="4" name="文本框 3">
            <a:extLst>
              <a:ext uri="{FF2B5EF4-FFF2-40B4-BE49-F238E27FC236}">
                <a16:creationId xmlns:a16="http://schemas.microsoft.com/office/drawing/2014/main" id="{B678E40A-9846-BF86-B79A-0D43CEFC3349}"/>
              </a:ext>
            </a:extLst>
          </p:cNvPr>
          <p:cNvSpPr txBox="1"/>
          <p:nvPr/>
        </p:nvSpPr>
        <p:spPr>
          <a:xfrm>
            <a:off x="1731199" y="2299554"/>
            <a:ext cx="6096000" cy="1200329"/>
          </a:xfrm>
          <a:prstGeom prst="rect">
            <a:avLst/>
          </a:prstGeom>
          <a:noFill/>
        </p:spPr>
        <p:txBody>
          <a:bodyPr wrap="square">
            <a:spAutoFit/>
          </a:bodyPr>
          <a:lstStyle/>
          <a:p>
            <a:r>
              <a:rPr lang="en-US" altLang="zh-CN" dirty="0"/>
              <a:t>1.</a:t>
            </a:r>
            <a:r>
              <a:rPr lang="zh-CN" altLang="en-US" dirty="0"/>
              <a:t>优先级驱动的贪心算法</a:t>
            </a:r>
            <a:endParaRPr lang="en-US" altLang="zh-CN" dirty="0"/>
          </a:p>
          <a:p>
            <a:r>
              <a:rPr lang="zh-CN" altLang="en-US" dirty="0"/>
              <a:t>分四个阶段搜索目标</a:t>
            </a:r>
            <a:r>
              <a:rPr lang="en-US" altLang="zh-CN" dirty="0"/>
              <a:t>(BOSS/</a:t>
            </a:r>
            <a:r>
              <a:rPr lang="zh-CN" altLang="en-US" dirty="0"/>
              <a:t>机关</a:t>
            </a:r>
            <a:r>
              <a:rPr lang="en-US" altLang="zh-CN" dirty="0"/>
              <a:t> &gt; </a:t>
            </a:r>
            <a:r>
              <a:rPr lang="zh-CN" altLang="en-US" dirty="0"/>
              <a:t>金币 </a:t>
            </a:r>
            <a:r>
              <a:rPr lang="en-US" altLang="zh-CN" dirty="0"/>
              <a:t>&gt; </a:t>
            </a:r>
            <a:r>
              <a:rPr lang="zh-CN" altLang="en-US" dirty="0"/>
              <a:t>通路 </a:t>
            </a:r>
            <a:r>
              <a:rPr lang="en-US" altLang="zh-CN" dirty="0"/>
              <a:t>&gt; </a:t>
            </a:r>
            <a:r>
              <a:rPr lang="zh-CN" altLang="en-US" dirty="0"/>
              <a:t>出口</a:t>
            </a:r>
            <a:r>
              <a:rPr lang="en-US" altLang="zh-CN" dirty="0"/>
              <a:t>)</a:t>
            </a:r>
          </a:p>
          <a:p>
            <a:r>
              <a:rPr lang="zh-CN" altLang="en-US" dirty="0"/>
              <a:t>定义目标优先级</a:t>
            </a:r>
            <a:endParaRPr lang="en-US" altLang="zh-CN" dirty="0"/>
          </a:p>
          <a:p>
            <a:r>
              <a:rPr lang="zh-CN" altLang="en-US" dirty="0"/>
              <a:t>每个阶段只考虑当前最高优先级的可行目标</a:t>
            </a:r>
            <a:endParaRPr lang="en-US" altLang="zh-CN" dirty="0"/>
          </a:p>
        </p:txBody>
      </p:sp>
      <p:sp>
        <p:nvSpPr>
          <p:cNvPr id="5" name="文本框 4">
            <a:extLst>
              <a:ext uri="{FF2B5EF4-FFF2-40B4-BE49-F238E27FC236}">
                <a16:creationId xmlns:a16="http://schemas.microsoft.com/office/drawing/2014/main" id="{D6A218B3-E693-B4C8-6334-47FA5C71FE0B}"/>
              </a:ext>
            </a:extLst>
          </p:cNvPr>
          <p:cNvSpPr txBox="1"/>
          <p:nvPr/>
        </p:nvSpPr>
        <p:spPr>
          <a:xfrm>
            <a:off x="2831128" y="3658524"/>
            <a:ext cx="6096000" cy="1477328"/>
          </a:xfrm>
          <a:prstGeom prst="rect">
            <a:avLst/>
          </a:prstGeom>
          <a:noFill/>
        </p:spPr>
        <p:txBody>
          <a:bodyPr wrap="square">
            <a:spAutoFit/>
          </a:bodyPr>
          <a:lstStyle/>
          <a:p>
            <a:r>
              <a:rPr lang="en-US" altLang="zh-CN" dirty="0"/>
              <a:t>2.</a:t>
            </a:r>
            <a:r>
              <a:rPr lang="zh-CN" altLang="en-US" dirty="0"/>
              <a:t>记忆已探索地图</a:t>
            </a:r>
            <a:endParaRPr lang="en-US" altLang="zh-CN" dirty="0"/>
          </a:p>
          <a:p>
            <a:r>
              <a:rPr lang="zh-CN" altLang="en-US" dirty="0"/>
              <a:t>维持视野为</a:t>
            </a:r>
            <a:r>
              <a:rPr lang="en-US" altLang="zh-CN" dirty="0"/>
              <a:t>3*3</a:t>
            </a:r>
            <a:r>
              <a:rPr lang="zh-CN" altLang="en-US" dirty="0"/>
              <a:t>范围，但记录已探索的区域</a:t>
            </a:r>
            <a:endParaRPr lang="en-US" altLang="zh-CN" dirty="0"/>
          </a:p>
          <a:p>
            <a:r>
              <a:rPr lang="zh-CN" altLang="en-US" dirty="0"/>
              <a:t>利于 收集暂时被搁置的资源</a:t>
            </a:r>
            <a:r>
              <a:rPr lang="en-US" altLang="zh-CN" dirty="0"/>
              <a:t>/</a:t>
            </a:r>
            <a:r>
              <a:rPr lang="zh-CN" altLang="en-US" dirty="0"/>
              <a:t>探索待探索的区域</a:t>
            </a:r>
            <a:endParaRPr lang="en-US" altLang="zh-CN" dirty="0"/>
          </a:p>
          <a:p>
            <a:r>
              <a:rPr lang="zh-CN" altLang="en-US" dirty="0"/>
              <a:t>动态更新环境认知</a:t>
            </a:r>
            <a:endParaRPr lang="en-US" altLang="zh-CN" dirty="0"/>
          </a:p>
          <a:p>
            <a:r>
              <a:rPr lang="zh-CN" altLang="en-US" dirty="0"/>
              <a:t>优先利用已知信息，逐步扩展未知区域</a:t>
            </a:r>
            <a:endParaRPr lang="en-US" altLang="zh-CN" dirty="0"/>
          </a:p>
        </p:txBody>
      </p:sp>
      <p:sp>
        <p:nvSpPr>
          <p:cNvPr id="6" name="文本框 5">
            <a:extLst>
              <a:ext uri="{FF2B5EF4-FFF2-40B4-BE49-F238E27FC236}">
                <a16:creationId xmlns:a16="http://schemas.microsoft.com/office/drawing/2014/main" id="{0DA4AA2C-42D4-FE92-EEAE-0C07CE79D9AD}"/>
              </a:ext>
            </a:extLst>
          </p:cNvPr>
          <p:cNvSpPr txBox="1"/>
          <p:nvPr/>
        </p:nvSpPr>
        <p:spPr>
          <a:xfrm>
            <a:off x="4090153" y="5294493"/>
            <a:ext cx="6096000" cy="1200329"/>
          </a:xfrm>
          <a:prstGeom prst="rect">
            <a:avLst/>
          </a:prstGeom>
          <a:noFill/>
        </p:spPr>
        <p:txBody>
          <a:bodyPr wrap="square">
            <a:spAutoFit/>
          </a:bodyPr>
          <a:lstStyle/>
          <a:p>
            <a:r>
              <a:rPr lang="en-US" altLang="zh-CN" dirty="0"/>
              <a:t>3.</a:t>
            </a:r>
            <a:r>
              <a:rPr lang="zh-CN" altLang="en-US" dirty="0"/>
              <a:t>最优→次优</a:t>
            </a:r>
            <a:endParaRPr lang="en-US" altLang="zh-CN" dirty="0"/>
          </a:p>
          <a:p>
            <a:r>
              <a:rPr lang="zh-CN" altLang="en-US" dirty="0"/>
              <a:t>优先尝试非陷阱路径</a:t>
            </a:r>
            <a:endParaRPr lang="en-US" altLang="zh-CN" dirty="0"/>
          </a:p>
          <a:p>
            <a:r>
              <a:rPr lang="zh-CN" altLang="en-US" dirty="0"/>
              <a:t>失败后才降级允许陷阱路径</a:t>
            </a:r>
            <a:endParaRPr lang="en-US" altLang="zh-CN" dirty="0"/>
          </a:p>
          <a:p>
            <a:r>
              <a:rPr lang="zh-CN" altLang="en-US" dirty="0"/>
              <a:t>当高优先级目标不可达时，会降级搜索低优先级目标</a:t>
            </a:r>
            <a:endParaRPr lang="en-US" altLang="zh-CN" dirty="0"/>
          </a:p>
        </p:txBody>
      </p:sp>
    </p:spTree>
    <p:extLst>
      <p:ext uri="{BB962C8B-B14F-4D97-AF65-F5344CB8AC3E}">
        <p14:creationId xmlns:p14="http://schemas.microsoft.com/office/powerpoint/2010/main" val="10595781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1E833-AD00-0C23-3B69-44603B8377D6}"/>
              </a:ext>
            </a:extLst>
          </p:cNvPr>
          <p:cNvSpPr>
            <a:spLocks noGrp="1"/>
          </p:cNvSpPr>
          <p:nvPr>
            <p:ph type="title"/>
          </p:nvPr>
        </p:nvSpPr>
        <p:spPr/>
        <p:txBody>
          <a:bodyPr/>
          <a:lstStyle/>
          <a:p>
            <a:r>
              <a:rPr lang="zh-CN" altLang="en-US" sz="5400" dirty="0"/>
              <a:t>启发式算法讲解</a:t>
            </a:r>
            <a:endParaRPr lang="zh-CN" altLang="en-US" dirty="0"/>
          </a:p>
        </p:txBody>
      </p:sp>
      <p:sp>
        <p:nvSpPr>
          <p:cNvPr id="3" name="文本占位符 2">
            <a:extLst>
              <a:ext uri="{FF2B5EF4-FFF2-40B4-BE49-F238E27FC236}">
                <a16:creationId xmlns:a16="http://schemas.microsoft.com/office/drawing/2014/main" id="{F337E520-D4B7-544C-5DEE-D1174174B290}"/>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226537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097EC-4FA3-A98A-E0E8-B855606FB8E1}"/>
              </a:ext>
            </a:extLst>
          </p:cNvPr>
          <p:cNvSpPr>
            <a:spLocks noGrp="1"/>
          </p:cNvSpPr>
          <p:nvPr>
            <p:ph type="title"/>
          </p:nvPr>
        </p:nvSpPr>
        <p:spPr/>
        <p:txBody>
          <a:bodyPr/>
          <a:lstStyle/>
          <a:p>
            <a:r>
              <a:rPr lang="zh-CN" altLang="en-US" dirty="0"/>
              <a:t>限制描述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94EA3F-58AA-804F-FDC4-7C55591BA301}"/>
                  </a:ext>
                </a:extLst>
              </p:cNvPr>
              <p:cNvSpPr>
                <a:spLocks noGrp="1"/>
              </p:cNvSpPr>
              <p:nvPr>
                <p:ph idx="1"/>
              </p:nvPr>
            </p:nvSpPr>
            <p:spPr/>
            <p:txBody>
              <a:bodyPr>
                <a:normAutofit/>
              </a:bodyPr>
              <a:lstStyle/>
              <a:p>
                <a:r>
                  <a:rPr lang="zh-CN" altLang="en-US" dirty="0"/>
                  <a:t>在一个迷宫中，主角只能看到以自己为中心的 </a:t>
                </a:r>
                <a14:m>
                  <m:oMath xmlns:m="http://schemas.openxmlformats.org/officeDocument/2006/math">
                    <m:r>
                      <a:rPr lang="en-US" altLang="zh-CN" i="1" dirty="0" smtClean="0">
                        <a:latin typeface="Cambria Math" panose="02040503050406030204" pitchFamily="18" charset="0"/>
                      </a:rPr>
                      <m:t>3</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3</m:t>
                    </m:r>
                  </m:oMath>
                </a14:m>
                <a:r>
                  <a:rPr lang="en-US" altLang="zh-CN" dirty="0"/>
                  <a:t> </a:t>
                </a:r>
                <a:r>
                  <a:rPr lang="zh-CN" altLang="en-US" dirty="0"/>
                  <a:t>区域，目标是在有限视野下逐步探索迷宫，收集金币、避开陷阱、激活机关（</a:t>
                </a:r>
                <a:r>
                  <a:rPr lang="en-US" altLang="zh-CN" dirty="0"/>
                  <a:t>B</a:t>
                </a:r>
                <a:r>
                  <a:rPr lang="zh-CN" altLang="en-US" dirty="0"/>
                  <a:t>、</a:t>
                </a:r>
                <a:r>
                  <a:rPr lang="en-US" altLang="zh-CN" dirty="0"/>
                  <a:t>L</a:t>
                </a:r>
                <a:r>
                  <a:rPr lang="zh-CN" altLang="en-US" dirty="0"/>
                  <a:t>），最终到达终点，获取尽可能多的资源值。</a:t>
                </a:r>
              </a:p>
            </p:txBody>
          </p:sp>
        </mc:Choice>
        <mc:Fallback xmlns="">
          <p:sp>
            <p:nvSpPr>
              <p:cNvPr id="3" name="内容占位符 2">
                <a:extLst>
                  <a:ext uri="{FF2B5EF4-FFF2-40B4-BE49-F238E27FC236}">
                    <a16:creationId xmlns:a16="http://schemas.microsoft.com/office/drawing/2014/main" id="{0794EA3F-58AA-804F-FDC4-7C55591BA301}"/>
                  </a:ext>
                </a:extLst>
              </p:cNvPr>
              <p:cNvSpPr>
                <a:spLocks noGrp="1" noRot="1" noChangeAspect="1" noMove="1" noResize="1" noEditPoints="1" noAdjustHandles="1" noChangeArrowheads="1" noChangeShapeType="1" noTextEdit="1"/>
              </p:cNvSpPr>
              <p:nvPr>
                <p:ph idx="1"/>
              </p:nvPr>
            </p:nvSpPr>
            <p:spPr>
              <a:blipFill>
                <a:blip r:embed="rId2"/>
                <a:stretch>
                  <a:fillRect l="-313" t="-1818" r="-6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35530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4B72A-29CF-8638-FB8D-75D3917A246B}"/>
              </a:ext>
            </a:extLst>
          </p:cNvPr>
          <p:cNvSpPr>
            <a:spLocks noGrp="1"/>
          </p:cNvSpPr>
          <p:nvPr>
            <p:ph type="title"/>
          </p:nvPr>
        </p:nvSpPr>
        <p:spPr/>
        <p:txBody>
          <a:bodyPr/>
          <a:lstStyle/>
          <a:p>
            <a:r>
              <a:rPr lang="zh-CN" altLang="en-US" dirty="0"/>
              <a:t>原有算法的不足和改进</a:t>
            </a:r>
          </a:p>
        </p:txBody>
      </p:sp>
      <p:sp>
        <p:nvSpPr>
          <p:cNvPr id="3" name="内容占位符 2">
            <a:extLst>
              <a:ext uri="{FF2B5EF4-FFF2-40B4-BE49-F238E27FC236}">
                <a16:creationId xmlns:a16="http://schemas.microsoft.com/office/drawing/2014/main" id="{D59004AD-DA24-D6FD-97AE-73F40B0E679A}"/>
              </a:ext>
            </a:extLst>
          </p:cNvPr>
          <p:cNvSpPr>
            <a:spLocks noGrp="1"/>
          </p:cNvSpPr>
          <p:nvPr>
            <p:ph idx="1"/>
          </p:nvPr>
        </p:nvSpPr>
        <p:spPr/>
        <p:txBody>
          <a:bodyPr/>
          <a:lstStyle/>
          <a:p>
            <a:r>
              <a:rPr lang="zh-CN" altLang="en-US" dirty="0"/>
              <a:t>原本的贪心算法虽然可以找到一个尽可能最大化资源且符合要求的路径，但是有些情况下，它会被陷阱“吓到”而损失了金币，毕竟谁也不知道一个陷阱的背后是另一块陷阱还是一大片金币。换而言之，原本的贪心算法十分“保守”。</a:t>
            </a:r>
            <a:endParaRPr lang="en-US" altLang="zh-CN" dirty="0"/>
          </a:p>
          <a:p>
            <a:r>
              <a:rPr lang="zh-CN" altLang="en-US" dirty="0"/>
              <a:t>对此，我们提出了一种启发式的算法，该算法在原有贪心的基础上，引入了估价函数，对于一片被陷阱挡住的未知区域，我们可以计算其期望的价值来判断是否“冒险”进入。</a:t>
            </a:r>
          </a:p>
        </p:txBody>
      </p:sp>
    </p:spTree>
    <p:extLst>
      <p:ext uri="{BB962C8B-B14F-4D97-AF65-F5344CB8AC3E}">
        <p14:creationId xmlns:p14="http://schemas.microsoft.com/office/powerpoint/2010/main" val="1810970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55F29-F76E-D030-A6AD-C56FDC2005B6}"/>
              </a:ext>
            </a:extLst>
          </p:cNvPr>
          <p:cNvSpPr>
            <a:spLocks noGrp="1"/>
          </p:cNvSpPr>
          <p:nvPr>
            <p:ph type="title"/>
          </p:nvPr>
        </p:nvSpPr>
        <p:spPr/>
        <p:txBody>
          <a:bodyPr/>
          <a:lstStyle/>
          <a:p>
            <a:r>
              <a:rPr lang="zh-CN" altLang="en-US" dirty="0"/>
              <a:t>算法描述</a:t>
            </a:r>
          </a:p>
        </p:txBody>
      </p:sp>
      <p:sp>
        <p:nvSpPr>
          <p:cNvPr id="3" name="内容占位符 2">
            <a:extLst>
              <a:ext uri="{FF2B5EF4-FFF2-40B4-BE49-F238E27FC236}">
                <a16:creationId xmlns:a16="http://schemas.microsoft.com/office/drawing/2014/main" id="{09949481-F604-2A47-8A77-41FE71A17DD9}"/>
              </a:ext>
            </a:extLst>
          </p:cNvPr>
          <p:cNvSpPr>
            <a:spLocks noGrp="1"/>
          </p:cNvSpPr>
          <p:nvPr>
            <p:ph idx="1"/>
          </p:nvPr>
        </p:nvSpPr>
        <p:spPr/>
        <p:txBody>
          <a:bodyPr/>
          <a:lstStyle/>
          <a:p>
            <a:r>
              <a:rPr lang="zh-CN" altLang="en-US" dirty="0"/>
              <a:t>为了实现以上改进，我们优化后的算法有以下几个部分组成：</a:t>
            </a:r>
            <a:endParaRPr lang="en-US" altLang="zh-CN" dirty="0"/>
          </a:p>
          <a:p>
            <a:pPr>
              <a:buFont typeface="Wingdings" panose="05000000000000000000" pitchFamily="2" charset="2"/>
              <a:buChar char="ü"/>
            </a:pPr>
            <a:r>
              <a:rPr lang="zh-CN" altLang="en-US" dirty="0"/>
              <a:t>视野更新机制</a:t>
            </a:r>
            <a:endParaRPr lang="en-US" altLang="zh-CN" dirty="0"/>
          </a:p>
          <a:p>
            <a:pPr>
              <a:buFont typeface="Wingdings" panose="05000000000000000000" pitchFamily="2" charset="2"/>
              <a:buChar char="ü"/>
            </a:pPr>
            <a:r>
              <a:rPr lang="zh-CN" altLang="en-US" dirty="0"/>
              <a:t>优先级策略设计（策略核心）</a:t>
            </a:r>
            <a:endParaRPr lang="en-US" altLang="zh-CN" dirty="0"/>
          </a:p>
          <a:p>
            <a:pPr>
              <a:buFont typeface="Wingdings" panose="05000000000000000000" pitchFamily="2" charset="2"/>
              <a:buChar char="ü"/>
            </a:pPr>
            <a:r>
              <a:rPr lang="zh-CN" altLang="en-US" dirty="0"/>
              <a:t>预期资源收益估计</a:t>
            </a:r>
            <a:endParaRPr lang="en-US" altLang="zh-CN" dirty="0"/>
          </a:p>
        </p:txBody>
      </p:sp>
    </p:spTree>
    <p:extLst>
      <p:ext uri="{BB962C8B-B14F-4D97-AF65-F5344CB8AC3E}">
        <p14:creationId xmlns:p14="http://schemas.microsoft.com/office/powerpoint/2010/main" val="411406908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D3B04-77F2-CF06-E9F5-0FE862231557}"/>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115286C4-C1C1-28B3-F819-3E4444E493D7}"/>
              </a:ext>
            </a:extLst>
          </p:cNvPr>
          <p:cNvSpPr>
            <a:spLocks noGrp="1"/>
          </p:cNvSpPr>
          <p:nvPr>
            <p:ph idx="1"/>
          </p:nvPr>
        </p:nvSpPr>
        <p:spPr/>
        <p:txBody>
          <a:bodyPr>
            <a:normAutofit/>
          </a:bodyPr>
          <a:lstStyle/>
          <a:p>
            <a:pPr marL="457200" indent="-457200">
              <a:buFont typeface="+mj-lt"/>
              <a:buAutoNum type="arabicPeriod"/>
            </a:pPr>
            <a:r>
              <a:rPr lang="zh-CN" altLang="en-US" sz="3600" dirty="0"/>
              <a:t>项目概述</a:t>
            </a:r>
            <a:endParaRPr lang="en-US" altLang="zh-CN" sz="3600" dirty="0"/>
          </a:p>
          <a:p>
            <a:pPr marL="457200" indent="-457200">
              <a:buFont typeface="+mj-lt"/>
              <a:buAutoNum type="arabicPeriod"/>
            </a:pPr>
            <a:r>
              <a:rPr lang="en-US" altLang="zh-CN" sz="3600" dirty="0"/>
              <a:t>DP </a:t>
            </a:r>
            <a:r>
              <a:rPr lang="zh-CN" altLang="en-US" sz="3600" dirty="0"/>
              <a:t>算法讲解</a:t>
            </a:r>
            <a:endParaRPr lang="en-US" altLang="zh-CN" sz="3600" dirty="0"/>
          </a:p>
          <a:p>
            <a:pPr marL="457200" indent="-457200">
              <a:buFont typeface="+mj-lt"/>
              <a:buAutoNum type="arabicPeriod"/>
            </a:pPr>
            <a:r>
              <a:rPr lang="zh-CN" altLang="en-US" sz="3600" dirty="0"/>
              <a:t>贪心算法讲解</a:t>
            </a:r>
            <a:endParaRPr lang="en-US" altLang="zh-CN" sz="3600" dirty="0"/>
          </a:p>
          <a:p>
            <a:pPr marL="457200" indent="-457200">
              <a:buFont typeface="+mj-lt"/>
              <a:buAutoNum type="arabicPeriod"/>
            </a:pPr>
            <a:r>
              <a:rPr lang="zh-CN" altLang="en-US" sz="3600" dirty="0"/>
              <a:t>设计亮点：启发式算法讲解</a:t>
            </a:r>
            <a:endParaRPr lang="en-US" altLang="zh-CN" sz="3600" dirty="0"/>
          </a:p>
          <a:p>
            <a:pPr marL="457200" indent="-457200">
              <a:buFont typeface="+mj-lt"/>
              <a:buAutoNum type="arabicPeriod"/>
            </a:pPr>
            <a:r>
              <a:rPr lang="zh-CN" altLang="en-US" sz="3600" dirty="0"/>
              <a:t>实验结果</a:t>
            </a:r>
            <a:endParaRPr lang="en-US" altLang="zh-CN" sz="3600" dirty="0"/>
          </a:p>
          <a:p>
            <a:pPr marL="457200" indent="-457200">
              <a:buFont typeface="+mj-lt"/>
              <a:buAutoNum type="arabicPeriod"/>
            </a:pPr>
            <a:r>
              <a:rPr lang="zh-CN" altLang="en-US" sz="3600" dirty="0"/>
              <a:t>总结</a:t>
            </a:r>
            <a:endParaRPr lang="en-US" altLang="zh-CN" sz="3600" dirty="0"/>
          </a:p>
        </p:txBody>
      </p:sp>
    </p:spTree>
    <p:extLst>
      <p:ext uri="{BB962C8B-B14F-4D97-AF65-F5344CB8AC3E}">
        <p14:creationId xmlns:p14="http://schemas.microsoft.com/office/powerpoint/2010/main" val="30251257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4ED38-06D0-045C-6306-788CFEE92529}"/>
              </a:ext>
            </a:extLst>
          </p:cNvPr>
          <p:cNvSpPr>
            <a:spLocks noGrp="1"/>
          </p:cNvSpPr>
          <p:nvPr>
            <p:ph type="title"/>
          </p:nvPr>
        </p:nvSpPr>
        <p:spPr/>
        <p:txBody>
          <a:bodyPr/>
          <a:lstStyle/>
          <a:p>
            <a:r>
              <a:rPr lang="zh-CN" altLang="en-US" dirty="0"/>
              <a:t>视野更新机制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936B47-93E9-D36A-8571-6F633509D621}"/>
                  </a:ext>
                </a:extLst>
              </p:cNvPr>
              <p:cNvSpPr>
                <a:spLocks noGrp="1"/>
              </p:cNvSpPr>
              <p:nvPr>
                <p:ph idx="1"/>
              </p:nvPr>
            </p:nvSpPr>
            <p:spPr/>
            <p:txBody>
              <a:bodyPr>
                <a:normAutofit/>
              </a:bodyPr>
              <a:lstStyle/>
              <a:p>
                <a:pPr marL="457200" indent="-457200">
                  <a:buFont typeface="+mj-lt"/>
                  <a:buAutoNum type="arabicPeriod"/>
                </a:pPr>
                <a:r>
                  <a:rPr lang="zh-CN" altLang="en-US" dirty="0"/>
                  <a:t>只更新当前位置周围 </a:t>
                </a:r>
                <a14:m>
                  <m:oMath xmlns:m="http://schemas.openxmlformats.org/officeDocument/2006/math">
                    <m:r>
                      <a:rPr lang="en-US" altLang="zh-CN" i="1" dirty="0" smtClean="0">
                        <a:latin typeface="Cambria Math" panose="02040503050406030204" pitchFamily="18" charset="0"/>
                      </a:rPr>
                      <m:t>3</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3</m:t>
                    </m:r>
                  </m:oMath>
                </a14:m>
                <a:r>
                  <a:rPr lang="zh-CN" altLang="en-US" dirty="0"/>
                  <a:t> 的格子；</a:t>
                </a:r>
                <a:endParaRPr lang="en-US" altLang="zh-CN" dirty="0"/>
              </a:p>
              <a:p>
                <a:pPr marL="457200" indent="-457200">
                  <a:buFont typeface="+mj-lt"/>
                  <a:buAutoNum type="arabicPeriod"/>
                </a:pPr>
                <a:r>
                  <a:rPr lang="zh-CN" altLang="en-US" dirty="0"/>
                  <a:t>未探索区域标记为未知；</a:t>
                </a:r>
                <a:endParaRPr lang="en-US" altLang="zh-CN" dirty="0"/>
              </a:p>
              <a:p>
                <a:pPr marL="457200" indent="-457200">
                  <a:buFont typeface="+mj-lt"/>
                  <a:buAutoNum type="arabicPeriod"/>
                </a:pPr>
                <a:r>
                  <a:rPr lang="zh-CN" altLang="en-US" dirty="0"/>
                  <a:t>每当角色移动到新位置，就拓展一圈视野，更新地图。</a:t>
                </a:r>
              </a:p>
            </p:txBody>
          </p:sp>
        </mc:Choice>
        <mc:Fallback xmlns="">
          <p:sp>
            <p:nvSpPr>
              <p:cNvPr id="3" name="内容占位符 2">
                <a:extLst>
                  <a:ext uri="{FF2B5EF4-FFF2-40B4-BE49-F238E27FC236}">
                    <a16:creationId xmlns:a16="http://schemas.microsoft.com/office/drawing/2014/main" id="{BF936B47-93E9-D36A-8571-6F633509D621}"/>
                  </a:ext>
                </a:extLst>
              </p:cNvPr>
              <p:cNvSpPr>
                <a:spLocks noGrp="1" noRot="1" noChangeAspect="1" noMove="1" noResize="1" noEditPoints="1" noAdjustHandles="1" noChangeArrowheads="1" noChangeShapeType="1" noTextEdit="1"/>
              </p:cNvSpPr>
              <p:nvPr>
                <p:ph idx="1"/>
              </p:nvPr>
            </p:nvSpPr>
            <p:spPr>
              <a:blipFill>
                <a:blip r:embed="rId2"/>
                <a:stretch>
                  <a:fillRect l="-1129"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3717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8D6AD-FC98-EA13-591A-194AC3A2E1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15F70D-8A89-5401-D216-DB8FDB14C62E}"/>
              </a:ext>
            </a:extLst>
          </p:cNvPr>
          <p:cNvSpPr>
            <a:spLocks noGrp="1"/>
          </p:cNvSpPr>
          <p:nvPr>
            <p:ph type="title"/>
          </p:nvPr>
        </p:nvSpPr>
        <p:spPr/>
        <p:txBody>
          <a:bodyPr/>
          <a:lstStyle/>
          <a:p>
            <a:r>
              <a:rPr lang="zh-CN" altLang="en-US" dirty="0"/>
              <a:t>优先级策略设计（策略核心）</a:t>
            </a:r>
          </a:p>
        </p:txBody>
      </p:sp>
      <p:sp>
        <p:nvSpPr>
          <p:cNvPr id="3" name="内容占位符 2">
            <a:extLst>
              <a:ext uri="{FF2B5EF4-FFF2-40B4-BE49-F238E27FC236}">
                <a16:creationId xmlns:a16="http://schemas.microsoft.com/office/drawing/2014/main" id="{A40562CB-E82D-D2D7-7545-0649D5111B96}"/>
              </a:ext>
            </a:extLst>
          </p:cNvPr>
          <p:cNvSpPr>
            <a:spLocks noGrp="1"/>
          </p:cNvSpPr>
          <p:nvPr>
            <p:ph idx="1"/>
          </p:nvPr>
        </p:nvSpPr>
        <p:spPr/>
        <p:txBody>
          <a:bodyPr>
            <a:normAutofit/>
          </a:bodyPr>
          <a:lstStyle/>
          <a:p>
            <a:pPr marL="0" indent="0">
              <a:buNone/>
            </a:pPr>
            <a:r>
              <a:rPr lang="zh-CN" altLang="en-US" dirty="0"/>
              <a:t>核心目标：在已知有限信息下，选择最“有希望”的方向前进。</a:t>
            </a:r>
            <a:endParaRPr lang="en-US" altLang="zh-CN" dirty="0"/>
          </a:p>
          <a:p>
            <a:pPr marL="0" indent="0">
              <a:buNone/>
            </a:pPr>
            <a:r>
              <a:rPr lang="zh-CN" altLang="en-US" dirty="0"/>
              <a:t>在没有找全 </a:t>
            </a:r>
            <a:r>
              <a:rPr lang="en-US" altLang="zh-CN" dirty="0"/>
              <a:t>BOSS </a:t>
            </a:r>
            <a:r>
              <a:rPr lang="zh-CN" altLang="en-US" dirty="0"/>
              <a:t>和机关的情况下：金币</a:t>
            </a:r>
            <a:r>
              <a:rPr lang="en-US" altLang="zh-CN" dirty="0"/>
              <a:t>=</a:t>
            </a:r>
            <a:r>
              <a:rPr lang="zh-CN" altLang="en-US" dirty="0"/>
              <a:t>通路</a:t>
            </a:r>
            <a:r>
              <a:rPr lang="en-US" altLang="zh-CN" dirty="0"/>
              <a:t>=BOSS=</a:t>
            </a:r>
            <a:r>
              <a:rPr lang="zh-CN" altLang="en-US" dirty="0"/>
              <a:t>机关</a:t>
            </a:r>
            <a:r>
              <a:rPr lang="en-US" altLang="zh-CN" dirty="0"/>
              <a:t>&gt;</a:t>
            </a:r>
            <a:r>
              <a:rPr lang="zh-CN" altLang="en-US" dirty="0"/>
              <a:t>陷阱</a:t>
            </a:r>
            <a:r>
              <a:rPr lang="en-US" altLang="zh-CN" dirty="0"/>
              <a:t>&gt;</a:t>
            </a:r>
            <a:r>
              <a:rPr lang="zh-CN" altLang="en-US" dirty="0"/>
              <a:t>终点</a:t>
            </a:r>
            <a:endParaRPr lang="en-US" altLang="zh-CN" dirty="0"/>
          </a:p>
          <a:p>
            <a:pPr marL="0" indent="0">
              <a:buNone/>
            </a:pPr>
            <a:r>
              <a:rPr lang="zh-CN" altLang="en-US" dirty="0"/>
              <a:t>在找全 </a:t>
            </a:r>
            <a:r>
              <a:rPr lang="en-US" altLang="zh-CN" dirty="0"/>
              <a:t>BOSS </a:t>
            </a:r>
            <a:r>
              <a:rPr lang="zh-CN" altLang="en-US" dirty="0"/>
              <a:t>和机关的情况下：金币</a:t>
            </a:r>
            <a:r>
              <a:rPr lang="en-US" altLang="zh-CN" dirty="0"/>
              <a:t>=</a:t>
            </a:r>
            <a:r>
              <a:rPr lang="zh-CN" altLang="en-US" dirty="0"/>
              <a:t>通路</a:t>
            </a:r>
            <a:r>
              <a:rPr lang="en-US" altLang="zh-CN" dirty="0"/>
              <a:t>=BOSS=</a:t>
            </a:r>
            <a:r>
              <a:rPr lang="zh-CN" altLang="en-US" dirty="0"/>
              <a:t>机关</a:t>
            </a:r>
            <a:r>
              <a:rPr lang="en-US" altLang="zh-CN" dirty="0"/>
              <a:t>&gt;</a:t>
            </a:r>
            <a:r>
              <a:rPr lang="zh-CN" altLang="en-US" dirty="0"/>
              <a:t>陷阱</a:t>
            </a:r>
            <a:r>
              <a:rPr lang="en-US" altLang="zh-CN" dirty="0"/>
              <a:t>=</a:t>
            </a:r>
            <a:r>
              <a:rPr lang="zh-CN" altLang="en-US" dirty="0"/>
              <a:t>终点</a:t>
            </a:r>
            <a:endParaRPr lang="en-US" altLang="zh-CN" dirty="0"/>
          </a:p>
          <a:p>
            <a:pPr marL="0" indent="0">
              <a:buNone/>
            </a:pPr>
            <a:r>
              <a:rPr lang="zh-CN" altLang="en-US" dirty="0"/>
              <a:t>对于找全 </a:t>
            </a:r>
            <a:r>
              <a:rPr lang="en-US" altLang="zh-CN" dirty="0"/>
              <a:t>BOSS </a:t>
            </a:r>
            <a:r>
              <a:rPr lang="zh-CN" altLang="en-US" dirty="0"/>
              <a:t>和机关的情况下如果可见且未到达方块中只有陷阱和终点，我们需要计算陷阱和终点的预期资源收益估计，如果一个陷阱的预期资源收益估计为正，我们就会选择去“探索”。</a:t>
            </a:r>
            <a:endParaRPr lang="en-US" altLang="zh-CN" dirty="0"/>
          </a:p>
        </p:txBody>
      </p:sp>
    </p:spTree>
    <p:extLst>
      <p:ext uri="{BB962C8B-B14F-4D97-AF65-F5344CB8AC3E}">
        <p14:creationId xmlns:p14="http://schemas.microsoft.com/office/powerpoint/2010/main" val="309697101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CCC45-75B2-3298-A45E-30C1D44D4692}"/>
              </a:ext>
            </a:extLst>
          </p:cNvPr>
          <p:cNvSpPr>
            <a:spLocks noGrp="1"/>
          </p:cNvSpPr>
          <p:nvPr>
            <p:ph type="title"/>
          </p:nvPr>
        </p:nvSpPr>
        <p:spPr/>
        <p:txBody>
          <a:bodyPr/>
          <a:lstStyle/>
          <a:p>
            <a:r>
              <a:rPr lang="zh-CN" altLang="en-US" dirty="0"/>
              <a:t>预期资源收益估计</a:t>
            </a:r>
          </a:p>
        </p:txBody>
      </p:sp>
      <p:sp>
        <p:nvSpPr>
          <p:cNvPr id="3" name="内容占位符 2">
            <a:extLst>
              <a:ext uri="{FF2B5EF4-FFF2-40B4-BE49-F238E27FC236}">
                <a16:creationId xmlns:a16="http://schemas.microsoft.com/office/drawing/2014/main" id="{774F61D2-1CA1-0AF7-4C58-8DC48D2320DA}"/>
              </a:ext>
            </a:extLst>
          </p:cNvPr>
          <p:cNvSpPr>
            <a:spLocks noGrp="1"/>
          </p:cNvSpPr>
          <p:nvPr>
            <p:ph idx="1"/>
          </p:nvPr>
        </p:nvSpPr>
        <p:spPr>
          <a:xfrm>
            <a:off x="1024128" y="2286000"/>
            <a:ext cx="5977036" cy="2581564"/>
          </a:xfrm>
        </p:spPr>
        <p:txBody>
          <a:bodyPr>
            <a:normAutofit/>
          </a:bodyPr>
          <a:lstStyle/>
          <a:p>
            <a:pPr>
              <a:lnSpc>
                <a:spcPct val="120000"/>
              </a:lnSpc>
            </a:pPr>
            <a:r>
              <a:rPr lang="zh-CN" altLang="en-US" sz="1800" dirty="0">
                <a:latin typeface="+mn-ea"/>
              </a:rPr>
              <a:t>使用类似启发式扩展的方法，预测从某个点出发能收集多少资源：</a:t>
            </a:r>
          </a:p>
          <a:p>
            <a:pPr>
              <a:lnSpc>
                <a:spcPct val="120000"/>
              </a:lnSpc>
            </a:pPr>
            <a:r>
              <a:rPr lang="zh-CN" altLang="en-US" sz="1800" dirty="0">
                <a:latin typeface="+mn-ea"/>
              </a:rPr>
              <a:t>可见格子收益为 </a:t>
            </a:r>
            <a:r>
              <a:rPr lang="en-US" altLang="zh-CN" sz="1800" dirty="0">
                <a:latin typeface="+mn-ea"/>
              </a:rPr>
              <a:t>1 </a:t>
            </a:r>
            <a:r>
              <a:rPr lang="zh-CN" altLang="en-US" sz="1800" dirty="0">
                <a:latin typeface="+mn-ea"/>
              </a:rPr>
              <a:t>倍；</a:t>
            </a:r>
          </a:p>
          <a:p>
            <a:pPr>
              <a:lnSpc>
                <a:spcPct val="120000"/>
              </a:lnSpc>
            </a:pPr>
            <a:r>
              <a:rPr lang="zh-CN" altLang="en-US" sz="1800" dirty="0">
                <a:latin typeface="+mn-ea"/>
              </a:rPr>
              <a:t>未知格子按经验折扣估值，乘一个系数 </a:t>
            </a:r>
            <a:r>
              <a:rPr lang="en-US" altLang="zh-CN" sz="1800" dirty="0">
                <a:latin typeface="+mn-ea"/>
              </a:rPr>
              <a:t>r</a:t>
            </a:r>
            <a:r>
              <a:rPr lang="zh-CN" altLang="en-US" sz="1800" dirty="0">
                <a:latin typeface="+mn-ea"/>
              </a:rPr>
              <a:t>；</a:t>
            </a:r>
          </a:p>
        </p:txBody>
      </p:sp>
      <p:sp>
        <p:nvSpPr>
          <p:cNvPr id="13" name="矩形 12">
            <a:extLst>
              <a:ext uri="{FF2B5EF4-FFF2-40B4-BE49-F238E27FC236}">
                <a16:creationId xmlns:a16="http://schemas.microsoft.com/office/drawing/2014/main" id="{7D41D874-0B8C-5280-5E12-368E258A42D7}"/>
              </a:ext>
            </a:extLst>
          </p:cNvPr>
          <p:cNvSpPr/>
          <p:nvPr/>
        </p:nvSpPr>
        <p:spPr>
          <a:xfrm>
            <a:off x="7407564"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14" name="矩形 13">
            <a:extLst>
              <a:ext uri="{FF2B5EF4-FFF2-40B4-BE49-F238E27FC236}">
                <a16:creationId xmlns:a16="http://schemas.microsoft.com/office/drawing/2014/main" id="{94BC11C0-4430-B3CD-3DF1-8D63F1EDF723}"/>
              </a:ext>
            </a:extLst>
          </p:cNvPr>
          <p:cNvSpPr/>
          <p:nvPr/>
        </p:nvSpPr>
        <p:spPr>
          <a:xfrm>
            <a:off x="7970982"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15" name="矩形 14">
            <a:extLst>
              <a:ext uri="{FF2B5EF4-FFF2-40B4-BE49-F238E27FC236}">
                <a16:creationId xmlns:a16="http://schemas.microsoft.com/office/drawing/2014/main" id="{775B46A8-35A8-375B-C18D-8579770405B7}"/>
              </a:ext>
            </a:extLst>
          </p:cNvPr>
          <p:cNvSpPr/>
          <p:nvPr/>
        </p:nvSpPr>
        <p:spPr>
          <a:xfrm>
            <a:off x="8534400"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16" name="矩形 15">
            <a:extLst>
              <a:ext uri="{FF2B5EF4-FFF2-40B4-BE49-F238E27FC236}">
                <a16:creationId xmlns:a16="http://schemas.microsoft.com/office/drawing/2014/main" id="{53E3BB54-1E66-9C3C-EF63-FF78E7B04459}"/>
              </a:ext>
            </a:extLst>
          </p:cNvPr>
          <p:cNvSpPr/>
          <p:nvPr/>
        </p:nvSpPr>
        <p:spPr>
          <a:xfrm>
            <a:off x="9097818"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r^3</a:t>
            </a:r>
            <a:endParaRPr lang="zh-CN" altLang="en-US" sz="2000" dirty="0"/>
          </a:p>
        </p:txBody>
      </p:sp>
      <p:sp>
        <p:nvSpPr>
          <p:cNvPr id="17" name="矩形 16">
            <a:extLst>
              <a:ext uri="{FF2B5EF4-FFF2-40B4-BE49-F238E27FC236}">
                <a16:creationId xmlns:a16="http://schemas.microsoft.com/office/drawing/2014/main" id="{0F5C1C83-94BB-9FBC-D50C-B0BF837ACF4D}"/>
              </a:ext>
            </a:extLst>
          </p:cNvPr>
          <p:cNvSpPr/>
          <p:nvPr/>
        </p:nvSpPr>
        <p:spPr>
          <a:xfrm>
            <a:off x="9661236"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r^4</a:t>
            </a:r>
            <a:endParaRPr lang="zh-CN" altLang="en-US" sz="2000" dirty="0"/>
          </a:p>
        </p:txBody>
      </p:sp>
      <p:sp>
        <p:nvSpPr>
          <p:cNvPr id="18" name="矩形 17">
            <a:extLst>
              <a:ext uri="{FF2B5EF4-FFF2-40B4-BE49-F238E27FC236}">
                <a16:creationId xmlns:a16="http://schemas.microsoft.com/office/drawing/2014/main" id="{EBC7A805-7D04-9A9E-8A67-776072078F69}"/>
              </a:ext>
            </a:extLst>
          </p:cNvPr>
          <p:cNvSpPr/>
          <p:nvPr/>
        </p:nvSpPr>
        <p:spPr>
          <a:xfrm>
            <a:off x="10224654" y="2366541"/>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r^5</a:t>
            </a:r>
            <a:endParaRPr lang="zh-CN" altLang="en-US" sz="2000" dirty="0"/>
          </a:p>
        </p:txBody>
      </p:sp>
      <p:sp>
        <p:nvSpPr>
          <p:cNvPr id="20" name="矩形 19">
            <a:extLst>
              <a:ext uri="{FF2B5EF4-FFF2-40B4-BE49-F238E27FC236}">
                <a16:creationId xmlns:a16="http://schemas.microsoft.com/office/drawing/2014/main" id="{E8E32DEB-679D-77D3-6668-6040E5C0FF7A}"/>
              </a:ext>
            </a:extLst>
          </p:cNvPr>
          <p:cNvSpPr/>
          <p:nvPr/>
        </p:nvSpPr>
        <p:spPr>
          <a:xfrm>
            <a:off x="7407564"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21" name="矩形 20">
            <a:extLst>
              <a:ext uri="{FF2B5EF4-FFF2-40B4-BE49-F238E27FC236}">
                <a16:creationId xmlns:a16="http://schemas.microsoft.com/office/drawing/2014/main" id="{700D3C30-488A-14A9-9064-57AD6ACF45C6}"/>
              </a:ext>
            </a:extLst>
          </p:cNvPr>
          <p:cNvSpPr/>
          <p:nvPr/>
        </p:nvSpPr>
        <p:spPr>
          <a:xfrm>
            <a:off x="7970982"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22" name="矩形 21">
            <a:extLst>
              <a:ext uri="{FF2B5EF4-FFF2-40B4-BE49-F238E27FC236}">
                <a16:creationId xmlns:a16="http://schemas.microsoft.com/office/drawing/2014/main" id="{9E3C378E-594E-8EEA-A636-ACED7ACF50C0}"/>
              </a:ext>
            </a:extLst>
          </p:cNvPr>
          <p:cNvSpPr/>
          <p:nvPr/>
        </p:nvSpPr>
        <p:spPr>
          <a:xfrm>
            <a:off x="8534400"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23" name="矩形 22">
            <a:extLst>
              <a:ext uri="{FF2B5EF4-FFF2-40B4-BE49-F238E27FC236}">
                <a16:creationId xmlns:a16="http://schemas.microsoft.com/office/drawing/2014/main" id="{5A987826-42CA-DB46-2AE1-D8F3999DD8E2}"/>
              </a:ext>
            </a:extLst>
          </p:cNvPr>
          <p:cNvSpPr/>
          <p:nvPr/>
        </p:nvSpPr>
        <p:spPr>
          <a:xfrm>
            <a:off x="9097818"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24" name="矩形 23">
            <a:extLst>
              <a:ext uri="{FF2B5EF4-FFF2-40B4-BE49-F238E27FC236}">
                <a16:creationId xmlns:a16="http://schemas.microsoft.com/office/drawing/2014/main" id="{ACD815EB-DFCC-A166-2FA8-2F194BCFC37C}"/>
              </a:ext>
            </a:extLst>
          </p:cNvPr>
          <p:cNvSpPr/>
          <p:nvPr/>
        </p:nvSpPr>
        <p:spPr>
          <a:xfrm>
            <a:off x="9661236"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r^3</a:t>
            </a:r>
            <a:endParaRPr lang="zh-CN" altLang="en-US" sz="2000" dirty="0"/>
          </a:p>
        </p:txBody>
      </p:sp>
      <p:sp>
        <p:nvSpPr>
          <p:cNvPr id="25" name="矩形 24">
            <a:extLst>
              <a:ext uri="{FF2B5EF4-FFF2-40B4-BE49-F238E27FC236}">
                <a16:creationId xmlns:a16="http://schemas.microsoft.com/office/drawing/2014/main" id="{3F39A660-32D5-4806-5BC4-7CF8C3D29049}"/>
              </a:ext>
            </a:extLst>
          </p:cNvPr>
          <p:cNvSpPr/>
          <p:nvPr/>
        </p:nvSpPr>
        <p:spPr>
          <a:xfrm>
            <a:off x="10224654" y="2929959"/>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r^4</a:t>
            </a:r>
            <a:endParaRPr lang="zh-CN" altLang="en-US" sz="2000" dirty="0"/>
          </a:p>
        </p:txBody>
      </p:sp>
      <p:sp>
        <p:nvSpPr>
          <p:cNvPr id="27" name="矩形 26">
            <a:extLst>
              <a:ext uri="{FF2B5EF4-FFF2-40B4-BE49-F238E27FC236}">
                <a16:creationId xmlns:a16="http://schemas.microsoft.com/office/drawing/2014/main" id="{F6C55DD3-D65D-C0D7-D08D-54D69B23E485}"/>
              </a:ext>
            </a:extLst>
          </p:cNvPr>
          <p:cNvSpPr/>
          <p:nvPr/>
        </p:nvSpPr>
        <p:spPr>
          <a:xfrm>
            <a:off x="7407564" y="3493377"/>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#1</a:t>
            </a:r>
            <a:endParaRPr lang="zh-CN" altLang="en-US" sz="2000" dirty="0"/>
          </a:p>
        </p:txBody>
      </p:sp>
      <p:sp>
        <p:nvSpPr>
          <p:cNvPr id="28" name="矩形 27">
            <a:extLst>
              <a:ext uri="{FF2B5EF4-FFF2-40B4-BE49-F238E27FC236}">
                <a16:creationId xmlns:a16="http://schemas.microsoft.com/office/drawing/2014/main" id="{5B322918-FAFC-7A34-559F-E0D647AEE506}"/>
              </a:ext>
            </a:extLst>
          </p:cNvPr>
          <p:cNvSpPr/>
          <p:nvPr/>
        </p:nvSpPr>
        <p:spPr>
          <a:xfrm>
            <a:off x="7970982" y="3493377"/>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#1</a:t>
            </a:r>
            <a:endParaRPr lang="zh-CN" altLang="en-US" sz="2000" dirty="0"/>
          </a:p>
        </p:txBody>
      </p:sp>
      <p:sp>
        <p:nvSpPr>
          <p:cNvPr id="29" name="矩形 28">
            <a:extLst>
              <a:ext uri="{FF2B5EF4-FFF2-40B4-BE49-F238E27FC236}">
                <a16:creationId xmlns:a16="http://schemas.microsoft.com/office/drawing/2014/main" id="{E0E0B74B-8CE2-8F93-0457-AE9B7A2B9AE7}"/>
              </a:ext>
            </a:extLst>
          </p:cNvPr>
          <p:cNvSpPr/>
          <p:nvPr/>
        </p:nvSpPr>
        <p:spPr>
          <a:xfrm>
            <a:off x="8534400" y="3493377"/>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30" name="矩形 29">
            <a:extLst>
              <a:ext uri="{FF2B5EF4-FFF2-40B4-BE49-F238E27FC236}">
                <a16:creationId xmlns:a16="http://schemas.microsoft.com/office/drawing/2014/main" id="{B6210017-27D5-1095-93BF-712ADE78B52A}"/>
              </a:ext>
            </a:extLst>
          </p:cNvPr>
          <p:cNvSpPr/>
          <p:nvPr/>
        </p:nvSpPr>
        <p:spPr>
          <a:xfrm>
            <a:off x="9097818" y="3493377"/>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31" name="矩形 30">
            <a:extLst>
              <a:ext uri="{FF2B5EF4-FFF2-40B4-BE49-F238E27FC236}">
                <a16:creationId xmlns:a16="http://schemas.microsoft.com/office/drawing/2014/main" id="{79DA803C-0CCE-6264-4423-AC365F8AD088}"/>
              </a:ext>
            </a:extLst>
          </p:cNvPr>
          <p:cNvSpPr/>
          <p:nvPr/>
        </p:nvSpPr>
        <p:spPr>
          <a:xfrm>
            <a:off x="9661236" y="3493377"/>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r^3</a:t>
            </a:r>
            <a:endParaRPr lang="zh-CN" altLang="en-US" sz="2000" dirty="0"/>
          </a:p>
        </p:txBody>
      </p:sp>
      <p:sp>
        <p:nvSpPr>
          <p:cNvPr id="32" name="矩形 31">
            <a:extLst>
              <a:ext uri="{FF2B5EF4-FFF2-40B4-BE49-F238E27FC236}">
                <a16:creationId xmlns:a16="http://schemas.microsoft.com/office/drawing/2014/main" id="{646A75DC-621E-6BAD-C39C-4E65E20581A7}"/>
              </a:ext>
            </a:extLst>
          </p:cNvPr>
          <p:cNvSpPr/>
          <p:nvPr/>
        </p:nvSpPr>
        <p:spPr>
          <a:xfrm>
            <a:off x="10224654" y="3493377"/>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r^4</a:t>
            </a:r>
            <a:endParaRPr lang="zh-CN" altLang="en-US" sz="2000" dirty="0"/>
          </a:p>
        </p:txBody>
      </p:sp>
      <p:sp>
        <p:nvSpPr>
          <p:cNvPr id="34" name="矩形 33">
            <a:extLst>
              <a:ext uri="{FF2B5EF4-FFF2-40B4-BE49-F238E27FC236}">
                <a16:creationId xmlns:a16="http://schemas.microsoft.com/office/drawing/2014/main" id="{3667FA3B-BF1B-68C5-8621-6E2ACB46ACD1}"/>
              </a:ext>
            </a:extLst>
          </p:cNvPr>
          <p:cNvSpPr/>
          <p:nvPr/>
        </p:nvSpPr>
        <p:spPr>
          <a:xfrm>
            <a:off x="7407564" y="4048852"/>
            <a:ext cx="563418" cy="56341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000" dirty="0"/>
          </a:p>
        </p:txBody>
      </p:sp>
      <p:sp>
        <p:nvSpPr>
          <p:cNvPr id="35" name="矩形 34">
            <a:extLst>
              <a:ext uri="{FF2B5EF4-FFF2-40B4-BE49-F238E27FC236}">
                <a16:creationId xmlns:a16="http://schemas.microsoft.com/office/drawing/2014/main" id="{93CEDD8B-8C1E-2B3D-1095-05DFF2195ECA}"/>
              </a:ext>
            </a:extLst>
          </p:cNvPr>
          <p:cNvSpPr/>
          <p:nvPr/>
        </p:nvSpPr>
        <p:spPr>
          <a:xfrm>
            <a:off x="7970982" y="4048852"/>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T1</a:t>
            </a:r>
            <a:endParaRPr lang="zh-CN" altLang="en-US" sz="2000" dirty="0"/>
          </a:p>
        </p:txBody>
      </p:sp>
      <p:sp>
        <p:nvSpPr>
          <p:cNvPr id="36" name="矩形 35">
            <a:extLst>
              <a:ext uri="{FF2B5EF4-FFF2-40B4-BE49-F238E27FC236}">
                <a16:creationId xmlns:a16="http://schemas.microsoft.com/office/drawing/2014/main" id="{BCAD0C7D-53B1-52C9-9B37-5039C3508E15}"/>
              </a:ext>
            </a:extLst>
          </p:cNvPr>
          <p:cNvSpPr/>
          <p:nvPr/>
        </p:nvSpPr>
        <p:spPr>
          <a:xfrm>
            <a:off x="8534400" y="4048852"/>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37" name="矩形 36">
            <a:extLst>
              <a:ext uri="{FF2B5EF4-FFF2-40B4-BE49-F238E27FC236}">
                <a16:creationId xmlns:a16="http://schemas.microsoft.com/office/drawing/2014/main" id="{D7FE038C-C25B-7A8D-AD61-E5AC2876DC64}"/>
              </a:ext>
            </a:extLst>
          </p:cNvPr>
          <p:cNvSpPr/>
          <p:nvPr/>
        </p:nvSpPr>
        <p:spPr>
          <a:xfrm>
            <a:off x="9097818" y="4048852"/>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38" name="矩形 37">
            <a:extLst>
              <a:ext uri="{FF2B5EF4-FFF2-40B4-BE49-F238E27FC236}">
                <a16:creationId xmlns:a16="http://schemas.microsoft.com/office/drawing/2014/main" id="{4F7FCC9E-958F-4A52-A939-304340C8961F}"/>
              </a:ext>
            </a:extLst>
          </p:cNvPr>
          <p:cNvSpPr/>
          <p:nvPr/>
        </p:nvSpPr>
        <p:spPr>
          <a:xfrm>
            <a:off x="9661236" y="4048852"/>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r^3</a:t>
            </a:r>
            <a:endParaRPr lang="zh-CN" altLang="en-US" sz="2000" dirty="0"/>
          </a:p>
        </p:txBody>
      </p:sp>
      <p:sp>
        <p:nvSpPr>
          <p:cNvPr id="39" name="矩形 38">
            <a:extLst>
              <a:ext uri="{FF2B5EF4-FFF2-40B4-BE49-F238E27FC236}">
                <a16:creationId xmlns:a16="http://schemas.microsoft.com/office/drawing/2014/main" id="{70AD6B12-34FD-9E1B-1728-8F15F242304A}"/>
              </a:ext>
            </a:extLst>
          </p:cNvPr>
          <p:cNvSpPr/>
          <p:nvPr/>
        </p:nvSpPr>
        <p:spPr>
          <a:xfrm>
            <a:off x="10224654" y="4048852"/>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r^4</a:t>
            </a:r>
            <a:endParaRPr lang="zh-CN" altLang="en-US" sz="2000" dirty="0"/>
          </a:p>
        </p:txBody>
      </p:sp>
      <p:sp>
        <p:nvSpPr>
          <p:cNvPr id="41" name="矩形 40">
            <a:extLst>
              <a:ext uri="{FF2B5EF4-FFF2-40B4-BE49-F238E27FC236}">
                <a16:creationId xmlns:a16="http://schemas.microsoft.com/office/drawing/2014/main" id="{97C43BB8-9ABB-9691-55F9-853572820E51}"/>
              </a:ext>
            </a:extLst>
          </p:cNvPr>
          <p:cNvSpPr/>
          <p:nvPr/>
        </p:nvSpPr>
        <p:spPr>
          <a:xfrm>
            <a:off x="7407564" y="4585855"/>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#1</a:t>
            </a:r>
            <a:endParaRPr lang="zh-CN" altLang="en-US" sz="2000" dirty="0"/>
          </a:p>
        </p:txBody>
      </p:sp>
      <p:sp>
        <p:nvSpPr>
          <p:cNvPr id="42" name="矩形 41">
            <a:extLst>
              <a:ext uri="{FF2B5EF4-FFF2-40B4-BE49-F238E27FC236}">
                <a16:creationId xmlns:a16="http://schemas.microsoft.com/office/drawing/2014/main" id="{B645CEEE-63AC-26AE-49A1-2BD747541FE4}"/>
              </a:ext>
            </a:extLst>
          </p:cNvPr>
          <p:cNvSpPr/>
          <p:nvPr/>
        </p:nvSpPr>
        <p:spPr>
          <a:xfrm>
            <a:off x="7970982" y="4585855"/>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#1</a:t>
            </a:r>
            <a:endParaRPr lang="zh-CN" altLang="en-US" sz="2000" dirty="0"/>
          </a:p>
        </p:txBody>
      </p:sp>
      <p:sp>
        <p:nvSpPr>
          <p:cNvPr id="43" name="矩形 42">
            <a:extLst>
              <a:ext uri="{FF2B5EF4-FFF2-40B4-BE49-F238E27FC236}">
                <a16:creationId xmlns:a16="http://schemas.microsoft.com/office/drawing/2014/main" id="{8FD57BAA-70B6-AC41-BD13-E25C4931FFA9}"/>
              </a:ext>
            </a:extLst>
          </p:cNvPr>
          <p:cNvSpPr/>
          <p:nvPr/>
        </p:nvSpPr>
        <p:spPr>
          <a:xfrm>
            <a:off x="8534400" y="4585855"/>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G1</a:t>
            </a:r>
            <a:endParaRPr lang="zh-CN" altLang="en-US" sz="2000" dirty="0"/>
          </a:p>
        </p:txBody>
      </p:sp>
      <p:sp>
        <p:nvSpPr>
          <p:cNvPr id="44" name="矩形 43">
            <a:extLst>
              <a:ext uri="{FF2B5EF4-FFF2-40B4-BE49-F238E27FC236}">
                <a16:creationId xmlns:a16="http://schemas.microsoft.com/office/drawing/2014/main" id="{8ECACBC3-002E-2F5D-D7D0-C00CEB321AAC}"/>
              </a:ext>
            </a:extLst>
          </p:cNvPr>
          <p:cNvSpPr/>
          <p:nvPr/>
        </p:nvSpPr>
        <p:spPr>
          <a:xfrm>
            <a:off x="9097818" y="4585855"/>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45" name="矩形 44">
            <a:extLst>
              <a:ext uri="{FF2B5EF4-FFF2-40B4-BE49-F238E27FC236}">
                <a16:creationId xmlns:a16="http://schemas.microsoft.com/office/drawing/2014/main" id="{B418A16B-D19D-302B-5113-1B191FDB9E9D}"/>
              </a:ext>
            </a:extLst>
          </p:cNvPr>
          <p:cNvSpPr/>
          <p:nvPr/>
        </p:nvSpPr>
        <p:spPr>
          <a:xfrm>
            <a:off x="9661236" y="4585855"/>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r^2</a:t>
            </a:r>
            <a:endParaRPr lang="zh-CN" altLang="en-US" sz="2000" dirty="0"/>
          </a:p>
        </p:txBody>
      </p:sp>
      <p:sp>
        <p:nvSpPr>
          <p:cNvPr id="46" name="矩形 45">
            <a:extLst>
              <a:ext uri="{FF2B5EF4-FFF2-40B4-BE49-F238E27FC236}">
                <a16:creationId xmlns:a16="http://schemas.microsoft.com/office/drawing/2014/main" id="{4C95ADF9-E6F8-A58A-E54A-AB2E74322D1D}"/>
              </a:ext>
            </a:extLst>
          </p:cNvPr>
          <p:cNvSpPr/>
          <p:nvPr/>
        </p:nvSpPr>
        <p:spPr>
          <a:xfrm>
            <a:off x="10224654" y="4585855"/>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r^3</a:t>
            </a:r>
            <a:endParaRPr lang="zh-CN" altLang="en-US" sz="2000" dirty="0"/>
          </a:p>
        </p:txBody>
      </p:sp>
      <p:sp>
        <p:nvSpPr>
          <p:cNvPr id="48" name="矩形 47">
            <a:extLst>
              <a:ext uri="{FF2B5EF4-FFF2-40B4-BE49-F238E27FC236}">
                <a16:creationId xmlns:a16="http://schemas.microsoft.com/office/drawing/2014/main" id="{655EB372-F3C4-4816-B096-76C92033CDA0}"/>
              </a:ext>
            </a:extLst>
          </p:cNvPr>
          <p:cNvSpPr/>
          <p:nvPr/>
        </p:nvSpPr>
        <p:spPr>
          <a:xfrm>
            <a:off x="7407564" y="5141330"/>
            <a:ext cx="563418" cy="56341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000"/>
          </a:p>
        </p:txBody>
      </p:sp>
      <p:sp>
        <p:nvSpPr>
          <p:cNvPr id="49" name="矩形 48">
            <a:extLst>
              <a:ext uri="{FF2B5EF4-FFF2-40B4-BE49-F238E27FC236}">
                <a16:creationId xmlns:a16="http://schemas.microsoft.com/office/drawing/2014/main" id="{F7013B00-90AD-37FE-33E2-55E2D8CE7A6A}"/>
              </a:ext>
            </a:extLst>
          </p:cNvPr>
          <p:cNvSpPr/>
          <p:nvPr/>
        </p:nvSpPr>
        <p:spPr>
          <a:xfrm>
            <a:off x="7970982" y="5141330"/>
            <a:ext cx="563418" cy="56341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000" dirty="0"/>
          </a:p>
        </p:txBody>
      </p:sp>
      <p:sp>
        <p:nvSpPr>
          <p:cNvPr id="50" name="矩形 49">
            <a:extLst>
              <a:ext uri="{FF2B5EF4-FFF2-40B4-BE49-F238E27FC236}">
                <a16:creationId xmlns:a16="http://schemas.microsoft.com/office/drawing/2014/main" id="{EE879A7C-C31B-3658-E4CD-8BCB041B6EF2}"/>
              </a:ext>
            </a:extLst>
          </p:cNvPr>
          <p:cNvSpPr/>
          <p:nvPr/>
        </p:nvSpPr>
        <p:spPr>
          <a:xfrm>
            <a:off x="8534400" y="5141330"/>
            <a:ext cx="563418" cy="5634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T1</a:t>
            </a:r>
            <a:endParaRPr lang="zh-CN" altLang="en-US" sz="2000" dirty="0"/>
          </a:p>
        </p:txBody>
      </p:sp>
      <p:sp>
        <p:nvSpPr>
          <p:cNvPr id="51" name="矩形 50">
            <a:extLst>
              <a:ext uri="{FF2B5EF4-FFF2-40B4-BE49-F238E27FC236}">
                <a16:creationId xmlns:a16="http://schemas.microsoft.com/office/drawing/2014/main" id="{1FA9B620-6429-C6C3-4C3F-A936111A0E8D}"/>
              </a:ext>
            </a:extLst>
          </p:cNvPr>
          <p:cNvSpPr/>
          <p:nvPr/>
        </p:nvSpPr>
        <p:spPr>
          <a:xfrm>
            <a:off x="9097818" y="5141330"/>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a:t>
            </a:r>
            <a:endParaRPr lang="zh-CN" altLang="en-US" sz="2000" dirty="0"/>
          </a:p>
        </p:txBody>
      </p:sp>
      <p:sp>
        <p:nvSpPr>
          <p:cNvPr id="52" name="矩形 51">
            <a:extLst>
              <a:ext uri="{FF2B5EF4-FFF2-40B4-BE49-F238E27FC236}">
                <a16:creationId xmlns:a16="http://schemas.microsoft.com/office/drawing/2014/main" id="{B1C37F6B-E0B5-3ED8-003B-B5F9AB14B874}"/>
              </a:ext>
            </a:extLst>
          </p:cNvPr>
          <p:cNvSpPr/>
          <p:nvPr/>
        </p:nvSpPr>
        <p:spPr>
          <a:xfrm>
            <a:off x="9661236" y="5141330"/>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r^2</a:t>
            </a:r>
            <a:endParaRPr lang="zh-CN" altLang="en-US" sz="2000" dirty="0"/>
          </a:p>
        </p:txBody>
      </p:sp>
      <p:sp>
        <p:nvSpPr>
          <p:cNvPr id="53" name="矩形 52">
            <a:extLst>
              <a:ext uri="{FF2B5EF4-FFF2-40B4-BE49-F238E27FC236}">
                <a16:creationId xmlns:a16="http://schemas.microsoft.com/office/drawing/2014/main" id="{53CBC770-DA0C-3393-4C3E-3A0B9C7B7AA9}"/>
              </a:ext>
            </a:extLst>
          </p:cNvPr>
          <p:cNvSpPr/>
          <p:nvPr/>
        </p:nvSpPr>
        <p:spPr>
          <a:xfrm>
            <a:off x="10224654" y="5141330"/>
            <a:ext cx="563418" cy="563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r^3</a:t>
            </a:r>
            <a:endParaRPr lang="zh-CN" altLang="en-US" sz="2000" dirty="0"/>
          </a:p>
        </p:txBody>
      </p:sp>
    </p:spTree>
    <p:extLst>
      <p:ext uri="{BB962C8B-B14F-4D97-AF65-F5344CB8AC3E}">
        <p14:creationId xmlns:p14="http://schemas.microsoft.com/office/powerpoint/2010/main" val="30034435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85520-4908-0D89-81CA-FD0981BCE2C0}"/>
              </a:ext>
            </a:extLst>
          </p:cNvPr>
          <p:cNvSpPr>
            <a:spLocks noGrp="1"/>
          </p:cNvSpPr>
          <p:nvPr>
            <p:ph type="title"/>
          </p:nvPr>
        </p:nvSpPr>
        <p:spPr/>
        <p:txBody>
          <a:bodyPr/>
          <a:lstStyle/>
          <a:p>
            <a:r>
              <a:rPr lang="zh-CN" altLang="en-US" dirty="0"/>
              <a:t>例子</a:t>
            </a:r>
          </a:p>
        </p:txBody>
      </p:sp>
      <p:sp>
        <p:nvSpPr>
          <p:cNvPr id="9" name="内容占位符 8">
            <a:extLst>
              <a:ext uri="{FF2B5EF4-FFF2-40B4-BE49-F238E27FC236}">
                <a16:creationId xmlns:a16="http://schemas.microsoft.com/office/drawing/2014/main" id="{E683ABDE-1AD8-F69D-3F02-A91E53380C4B}"/>
              </a:ext>
            </a:extLst>
          </p:cNvPr>
          <p:cNvSpPr>
            <a:spLocks noGrp="1"/>
          </p:cNvSpPr>
          <p:nvPr>
            <p:ph idx="1"/>
          </p:nvPr>
        </p:nvSpPr>
        <p:spPr/>
        <p:txBody>
          <a:bodyPr/>
          <a:lstStyle/>
          <a:p>
            <a:endParaRPr lang="zh-CN" altLang="en-US"/>
          </a:p>
        </p:txBody>
      </p:sp>
      <p:pic>
        <p:nvPicPr>
          <p:cNvPr id="11" name="图片 10">
            <a:extLst>
              <a:ext uri="{FF2B5EF4-FFF2-40B4-BE49-F238E27FC236}">
                <a16:creationId xmlns:a16="http://schemas.microsoft.com/office/drawing/2014/main" id="{9313448D-FA2A-1321-E67F-85678B77E48A}"/>
              </a:ext>
            </a:extLst>
          </p:cNvPr>
          <p:cNvPicPr>
            <a:picLocks noChangeAspect="1"/>
          </p:cNvPicPr>
          <p:nvPr/>
        </p:nvPicPr>
        <p:blipFill>
          <a:blip r:embed="rId2"/>
          <a:stretch>
            <a:fillRect/>
          </a:stretch>
        </p:blipFill>
        <p:spPr>
          <a:xfrm>
            <a:off x="1869439" y="1920240"/>
            <a:ext cx="8453121" cy="4754880"/>
          </a:xfrm>
          <a:prstGeom prst="rect">
            <a:avLst/>
          </a:prstGeom>
        </p:spPr>
      </p:pic>
    </p:spTree>
    <p:extLst>
      <p:ext uri="{BB962C8B-B14F-4D97-AF65-F5344CB8AC3E}">
        <p14:creationId xmlns:p14="http://schemas.microsoft.com/office/powerpoint/2010/main" val="19866044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B51A-22D7-78EB-0B6E-F557DE9177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655A7A-57F1-05F2-7AA0-18D6F8E44EA2}"/>
              </a:ext>
            </a:extLst>
          </p:cNvPr>
          <p:cNvSpPr>
            <a:spLocks noGrp="1"/>
          </p:cNvSpPr>
          <p:nvPr>
            <p:ph type="title"/>
          </p:nvPr>
        </p:nvSpPr>
        <p:spPr/>
        <p:txBody>
          <a:bodyPr/>
          <a:lstStyle/>
          <a:p>
            <a:r>
              <a:rPr lang="zh-CN" altLang="en-US" dirty="0"/>
              <a:t>例子</a:t>
            </a:r>
          </a:p>
        </p:txBody>
      </p:sp>
      <p:sp>
        <p:nvSpPr>
          <p:cNvPr id="13" name="内容占位符 12">
            <a:extLst>
              <a:ext uri="{FF2B5EF4-FFF2-40B4-BE49-F238E27FC236}">
                <a16:creationId xmlns:a16="http://schemas.microsoft.com/office/drawing/2014/main" id="{6FF5817F-2797-32A5-1F67-6CD9082BAD06}"/>
              </a:ext>
            </a:extLst>
          </p:cNvPr>
          <p:cNvSpPr>
            <a:spLocks noGrp="1"/>
          </p:cNvSpPr>
          <p:nvPr>
            <p:ph idx="1"/>
          </p:nvPr>
        </p:nvSpPr>
        <p:spPr/>
        <p:txBody>
          <a:bodyPr/>
          <a:lstStyle/>
          <a:p>
            <a:endParaRPr lang="zh-CN" altLang="en-US"/>
          </a:p>
        </p:txBody>
      </p:sp>
      <p:pic>
        <p:nvPicPr>
          <p:cNvPr id="15" name="图片 14">
            <a:extLst>
              <a:ext uri="{FF2B5EF4-FFF2-40B4-BE49-F238E27FC236}">
                <a16:creationId xmlns:a16="http://schemas.microsoft.com/office/drawing/2014/main" id="{C3A9F432-2DAA-FC3A-2974-A28050B939E1}"/>
              </a:ext>
            </a:extLst>
          </p:cNvPr>
          <p:cNvPicPr>
            <a:picLocks noChangeAspect="1"/>
          </p:cNvPicPr>
          <p:nvPr/>
        </p:nvPicPr>
        <p:blipFill>
          <a:blip r:embed="rId2"/>
          <a:stretch>
            <a:fillRect/>
          </a:stretch>
        </p:blipFill>
        <p:spPr>
          <a:xfrm>
            <a:off x="1930400" y="1930400"/>
            <a:ext cx="8128000" cy="4572000"/>
          </a:xfrm>
          <a:prstGeom prst="rect">
            <a:avLst/>
          </a:prstGeom>
        </p:spPr>
      </p:pic>
    </p:spTree>
    <p:extLst>
      <p:ext uri="{BB962C8B-B14F-4D97-AF65-F5344CB8AC3E}">
        <p14:creationId xmlns:p14="http://schemas.microsoft.com/office/powerpoint/2010/main" val="170516428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7703-CF62-822E-9286-9281253B91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A3ED82-710D-2470-A070-2C17A632F4FA}"/>
              </a:ext>
            </a:extLst>
          </p:cNvPr>
          <p:cNvSpPr>
            <a:spLocks noGrp="1"/>
          </p:cNvSpPr>
          <p:nvPr>
            <p:ph type="title"/>
          </p:nvPr>
        </p:nvSpPr>
        <p:spPr/>
        <p:txBody>
          <a:bodyPr/>
          <a:lstStyle/>
          <a:p>
            <a:r>
              <a:rPr lang="zh-CN" altLang="en-US" dirty="0"/>
              <a:t>例子</a:t>
            </a:r>
          </a:p>
        </p:txBody>
      </p:sp>
      <p:sp>
        <p:nvSpPr>
          <p:cNvPr id="13" name="内容占位符 12">
            <a:extLst>
              <a:ext uri="{FF2B5EF4-FFF2-40B4-BE49-F238E27FC236}">
                <a16:creationId xmlns:a16="http://schemas.microsoft.com/office/drawing/2014/main" id="{8D86E402-3381-A7FE-0699-E36ACF29A68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6ADF20B-DA59-F23A-33B6-F21FA32F329A}"/>
              </a:ext>
            </a:extLst>
          </p:cNvPr>
          <p:cNvPicPr>
            <a:picLocks noChangeAspect="1"/>
          </p:cNvPicPr>
          <p:nvPr/>
        </p:nvPicPr>
        <p:blipFill>
          <a:blip r:embed="rId2"/>
          <a:stretch>
            <a:fillRect/>
          </a:stretch>
        </p:blipFill>
        <p:spPr>
          <a:xfrm>
            <a:off x="1764145" y="1861012"/>
            <a:ext cx="8663709" cy="4873336"/>
          </a:xfrm>
          <a:prstGeom prst="rect">
            <a:avLst/>
          </a:prstGeom>
        </p:spPr>
      </p:pic>
    </p:spTree>
    <p:extLst>
      <p:ext uri="{BB962C8B-B14F-4D97-AF65-F5344CB8AC3E}">
        <p14:creationId xmlns:p14="http://schemas.microsoft.com/office/powerpoint/2010/main" val="13768095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914B1-714D-E780-B92B-D5AB301000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9425F4-C48B-1C65-2EB5-36C43D1280D1}"/>
              </a:ext>
            </a:extLst>
          </p:cNvPr>
          <p:cNvSpPr>
            <a:spLocks noGrp="1"/>
          </p:cNvSpPr>
          <p:nvPr>
            <p:ph type="title"/>
          </p:nvPr>
        </p:nvSpPr>
        <p:spPr/>
        <p:txBody>
          <a:bodyPr/>
          <a:lstStyle/>
          <a:p>
            <a:r>
              <a:rPr lang="zh-CN" altLang="en-US" dirty="0"/>
              <a:t>例子</a:t>
            </a:r>
          </a:p>
        </p:txBody>
      </p:sp>
      <p:sp>
        <p:nvSpPr>
          <p:cNvPr id="13" name="内容占位符 12">
            <a:extLst>
              <a:ext uri="{FF2B5EF4-FFF2-40B4-BE49-F238E27FC236}">
                <a16:creationId xmlns:a16="http://schemas.microsoft.com/office/drawing/2014/main" id="{D4D2CFC8-48B8-6540-724C-77F437818F67}"/>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C0CA8E16-94FD-04B8-2104-EC049E5EB039}"/>
              </a:ext>
            </a:extLst>
          </p:cNvPr>
          <p:cNvPicPr>
            <a:picLocks noChangeAspect="1"/>
          </p:cNvPicPr>
          <p:nvPr/>
        </p:nvPicPr>
        <p:blipFill>
          <a:blip r:embed="rId2"/>
          <a:stretch>
            <a:fillRect/>
          </a:stretch>
        </p:blipFill>
        <p:spPr>
          <a:xfrm>
            <a:off x="1427618" y="1790873"/>
            <a:ext cx="8913091" cy="5013614"/>
          </a:xfrm>
          <a:prstGeom prst="rect">
            <a:avLst/>
          </a:prstGeom>
        </p:spPr>
      </p:pic>
    </p:spTree>
    <p:extLst>
      <p:ext uri="{BB962C8B-B14F-4D97-AF65-F5344CB8AC3E}">
        <p14:creationId xmlns:p14="http://schemas.microsoft.com/office/powerpoint/2010/main" val="33624394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0D157-05B7-DEDA-014A-17F8FB169B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4CF065-19A8-1ED9-38F6-33B38105B476}"/>
              </a:ext>
            </a:extLst>
          </p:cNvPr>
          <p:cNvSpPr>
            <a:spLocks noGrp="1"/>
          </p:cNvSpPr>
          <p:nvPr>
            <p:ph type="title"/>
          </p:nvPr>
        </p:nvSpPr>
        <p:spPr/>
        <p:txBody>
          <a:bodyPr/>
          <a:lstStyle/>
          <a:p>
            <a:r>
              <a:rPr lang="zh-CN" altLang="en-US" dirty="0"/>
              <a:t>例子</a:t>
            </a:r>
          </a:p>
        </p:txBody>
      </p:sp>
      <p:sp>
        <p:nvSpPr>
          <p:cNvPr id="13" name="内容占位符 12">
            <a:extLst>
              <a:ext uri="{FF2B5EF4-FFF2-40B4-BE49-F238E27FC236}">
                <a16:creationId xmlns:a16="http://schemas.microsoft.com/office/drawing/2014/main" id="{B9AA3C9A-4DA1-576E-DB6C-6E5AE14BFF1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6A8D2C1-A7F1-070A-F669-7442C33EB745}"/>
              </a:ext>
            </a:extLst>
          </p:cNvPr>
          <p:cNvPicPr>
            <a:picLocks noChangeAspect="1"/>
          </p:cNvPicPr>
          <p:nvPr/>
        </p:nvPicPr>
        <p:blipFill>
          <a:blip r:embed="rId2"/>
          <a:stretch>
            <a:fillRect/>
          </a:stretch>
        </p:blipFill>
        <p:spPr>
          <a:xfrm>
            <a:off x="1757680" y="1857375"/>
            <a:ext cx="8676640" cy="4880610"/>
          </a:xfrm>
          <a:prstGeom prst="rect">
            <a:avLst/>
          </a:prstGeom>
        </p:spPr>
      </p:pic>
    </p:spTree>
    <p:extLst>
      <p:ext uri="{BB962C8B-B14F-4D97-AF65-F5344CB8AC3E}">
        <p14:creationId xmlns:p14="http://schemas.microsoft.com/office/powerpoint/2010/main" val="11496396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3A0D9-0131-BB39-32E8-479A521C6454}"/>
              </a:ext>
            </a:extLst>
          </p:cNvPr>
          <p:cNvSpPr>
            <a:spLocks noGrp="1"/>
          </p:cNvSpPr>
          <p:nvPr>
            <p:ph type="title"/>
          </p:nvPr>
        </p:nvSpPr>
        <p:spPr/>
        <p:txBody>
          <a:bodyPr/>
          <a:lstStyle/>
          <a:p>
            <a:r>
              <a:rPr lang="zh-CN" altLang="en-US" sz="5400" dirty="0"/>
              <a:t>实验结果</a:t>
            </a:r>
            <a:endParaRPr lang="zh-CN" altLang="en-US" dirty="0"/>
          </a:p>
        </p:txBody>
      </p:sp>
      <p:sp>
        <p:nvSpPr>
          <p:cNvPr id="3" name="文本占位符 2">
            <a:extLst>
              <a:ext uri="{FF2B5EF4-FFF2-40B4-BE49-F238E27FC236}">
                <a16:creationId xmlns:a16="http://schemas.microsoft.com/office/drawing/2014/main" id="{3E26363D-5FF2-A8AD-1D83-9FFCF49E853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80907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DDF56-6B79-284E-747E-5F815E8805EA}"/>
              </a:ext>
            </a:extLst>
          </p:cNvPr>
          <p:cNvSpPr>
            <a:spLocks noGrp="1"/>
          </p:cNvSpPr>
          <p:nvPr>
            <p:ph type="title"/>
          </p:nvPr>
        </p:nvSpPr>
        <p:spPr/>
        <p:txBody>
          <a:bodyPr/>
          <a:lstStyle/>
          <a:p>
            <a:r>
              <a:rPr lang="zh-CN" altLang="en-US" dirty="0"/>
              <a:t>测试方法</a:t>
            </a:r>
          </a:p>
        </p:txBody>
      </p:sp>
      <p:sp>
        <p:nvSpPr>
          <p:cNvPr id="3" name="内容占位符 2">
            <a:extLst>
              <a:ext uri="{FF2B5EF4-FFF2-40B4-BE49-F238E27FC236}">
                <a16:creationId xmlns:a16="http://schemas.microsoft.com/office/drawing/2014/main" id="{A2811FF1-BF12-1E20-0D83-4C459AB97D9D}"/>
              </a:ext>
            </a:extLst>
          </p:cNvPr>
          <p:cNvSpPr>
            <a:spLocks noGrp="1"/>
          </p:cNvSpPr>
          <p:nvPr>
            <p:ph idx="1"/>
          </p:nvPr>
        </p:nvSpPr>
        <p:spPr/>
        <p:txBody>
          <a:bodyPr/>
          <a:lstStyle/>
          <a:p>
            <a:r>
              <a:rPr lang="zh-CN" altLang="en-US" dirty="0"/>
              <a:t>对于 </a:t>
            </a:r>
            <a:r>
              <a:rPr lang="en-US" altLang="zh-CN" dirty="0"/>
              <a:t>DP</a:t>
            </a:r>
            <a:r>
              <a:rPr lang="zh-CN" altLang="en-US" dirty="0"/>
              <a:t>，贪心，启发式算法在随机生成的 </a:t>
            </a:r>
            <a:r>
              <a:rPr lang="en-US" altLang="zh-CN" dirty="0"/>
              <a:t>100 </a:t>
            </a:r>
            <a:r>
              <a:rPr lang="zh-CN" altLang="en-US" dirty="0"/>
              <a:t>个地图下测试，计算平均权值。</a:t>
            </a:r>
          </a:p>
        </p:txBody>
      </p:sp>
    </p:spTree>
    <p:extLst>
      <p:ext uri="{BB962C8B-B14F-4D97-AF65-F5344CB8AC3E}">
        <p14:creationId xmlns:p14="http://schemas.microsoft.com/office/powerpoint/2010/main" val="10396544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0BC2D-9CA0-8074-E2A6-016F332D75AA}"/>
              </a:ext>
            </a:extLst>
          </p:cNvPr>
          <p:cNvSpPr>
            <a:spLocks noGrp="1"/>
          </p:cNvSpPr>
          <p:nvPr>
            <p:ph type="title"/>
          </p:nvPr>
        </p:nvSpPr>
        <p:spPr/>
        <p:txBody>
          <a:bodyPr/>
          <a:lstStyle/>
          <a:p>
            <a:r>
              <a:rPr lang="zh-CN" altLang="en-US" sz="5400" dirty="0"/>
              <a:t>项目概述</a:t>
            </a:r>
            <a:endParaRPr lang="zh-CN" altLang="en-US" dirty="0"/>
          </a:p>
        </p:txBody>
      </p:sp>
      <p:sp>
        <p:nvSpPr>
          <p:cNvPr id="3" name="文本占位符 2">
            <a:extLst>
              <a:ext uri="{FF2B5EF4-FFF2-40B4-BE49-F238E27FC236}">
                <a16:creationId xmlns:a16="http://schemas.microsoft.com/office/drawing/2014/main" id="{1BB393AC-D367-0CB9-0EC6-4329F68AC21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14539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2DC6-345B-09C2-F9BC-F7B4A2E56F54}"/>
              </a:ext>
            </a:extLst>
          </p:cNvPr>
          <p:cNvSpPr>
            <a:spLocks noGrp="1"/>
          </p:cNvSpPr>
          <p:nvPr>
            <p:ph type="title"/>
          </p:nvPr>
        </p:nvSpPr>
        <p:spPr/>
        <p:txBody>
          <a:bodyPr/>
          <a:lstStyle/>
          <a:p>
            <a:r>
              <a:rPr lang="zh-CN" altLang="en-US" dirty="0"/>
              <a:t>结果</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D238A1-F2BA-53D1-9359-B3881EC02E8F}"/>
                  </a:ext>
                </a:extLst>
              </p:cNvPr>
              <p:cNvSpPr txBox="1"/>
              <p:nvPr/>
            </p:nvSpPr>
            <p:spPr>
              <a:xfrm>
                <a:off x="783983" y="4727281"/>
                <a:ext cx="10294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15×15</m:t>
                      </m:r>
                    </m:oMath>
                  </m:oMathPara>
                </a14:m>
                <a:endParaRPr lang="zh-CN" altLang="en-US" dirty="0"/>
              </a:p>
            </p:txBody>
          </p:sp>
        </mc:Choice>
        <mc:Fallback xmlns="">
          <p:sp>
            <p:nvSpPr>
              <p:cNvPr id="6" name="文本框 5">
                <a:extLst>
                  <a:ext uri="{FF2B5EF4-FFF2-40B4-BE49-F238E27FC236}">
                    <a16:creationId xmlns:a16="http://schemas.microsoft.com/office/drawing/2014/main" id="{5FD238A1-F2BA-53D1-9359-B3881EC02E8F}"/>
                  </a:ext>
                </a:extLst>
              </p:cNvPr>
              <p:cNvSpPr txBox="1">
                <a:spLocks noRot="1" noChangeAspect="1" noMove="1" noResize="1" noEditPoints="1" noAdjustHandles="1" noChangeArrowheads="1" noChangeShapeType="1" noTextEdit="1"/>
              </p:cNvSpPr>
              <p:nvPr/>
            </p:nvSpPr>
            <p:spPr>
              <a:xfrm>
                <a:off x="783983" y="4727281"/>
                <a:ext cx="1029449"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1783FEB-6207-9CC1-EEA7-EAEB6B9F4174}"/>
                  </a:ext>
                </a:extLst>
              </p:cNvPr>
              <p:cNvSpPr txBox="1"/>
              <p:nvPr/>
            </p:nvSpPr>
            <p:spPr>
              <a:xfrm>
                <a:off x="783982" y="3444892"/>
                <a:ext cx="10294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11×11</m:t>
                      </m:r>
                    </m:oMath>
                  </m:oMathPara>
                </a14:m>
                <a:endParaRPr lang="zh-CN" altLang="en-US" dirty="0"/>
              </a:p>
            </p:txBody>
          </p:sp>
        </mc:Choice>
        <mc:Fallback xmlns="">
          <p:sp>
            <p:nvSpPr>
              <p:cNvPr id="9" name="文本框 8">
                <a:extLst>
                  <a:ext uri="{FF2B5EF4-FFF2-40B4-BE49-F238E27FC236}">
                    <a16:creationId xmlns:a16="http://schemas.microsoft.com/office/drawing/2014/main" id="{41783FEB-6207-9CC1-EEA7-EAEB6B9F4174}"/>
                  </a:ext>
                </a:extLst>
              </p:cNvPr>
              <p:cNvSpPr txBox="1">
                <a:spLocks noRot="1" noChangeAspect="1" noMove="1" noResize="1" noEditPoints="1" noAdjustHandles="1" noChangeArrowheads="1" noChangeShapeType="1" noTextEdit="1"/>
              </p:cNvSpPr>
              <p:nvPr/>
            </p:nvSpPr>
            <p:spPr>
              <a:xfrm>
                <a:off x="783982" y="3444892"/>
                <a:ext cx="102944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3DBACD5-F510-8EE9-905F-3DA5145FA4B7}"/>
                  </a:ext>
                </a:extLst>
              </p:cNvPr>
              <p:cNvSpPr txBox="1"/>
              <p:nvPr/>
            </p:nvSpPr>
            <p:spPr>
              <a:xfrm>
                <a:off x="783982" y="2152978"/>
                <a:ext cx="7729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7</m:t>
                      </m:r>
                      <m:r>
                        <a:rPr lang="en-US" altLang="zh-CN" b="0" i="1" smtClean="0">
                          <a:latin typeface="Cambria Math" panose="02040503050406030204" pitchFamily="18" charset="0"/>
                        </a:rPr>
                        <m:t>×7</m:t>
                      </m:r>
                    </m:oMath>
                  </m:oMathPara>
                </a14:m>
                <a:endParaRPr lang="zh-CN" altLang="en-US" dirty="0"/>
              </a:p>
            </p:txBody>
          </p:sp>
        </mc:Choice>
        <mc:Fallback xmlns="">
          <p:sp>
            <p:nvSpPr>
              <p:cNvPr id="12" name="文本框 11">
                <a:extLst>
                  <a:ext uri="{FF2B5EF4-FFF2-40B4-BE49-F238E27FC236}">
                    <a16:creationId xmlns:a16="http://schemas.microsoft.com/office/drawing/2014/main" id="{83DBACD5-F510-8EE9-905F-3DA5145FA4B7}"/>
                  </a:ext>
                </a:extLst>
              </p:cNvPr>
              <p:cNvSpPr txBox="1">
                <a:spLocks noRot="1" noChangeAspect="1" noMove="1" noResize="1" noEditPoints="1" noAdjustHandles="1" noChangeArrowheads="1" noChangeShapeType="1" noTextEdit="1"/>
              </p:cNvSpPr>
              <p:nvPr/>
            </p:nvSpPr>
            <p:spPr>
              <a:xfrm>
                <a:off x="783982" y="2152978"/>
                <a:ext cx="772969" cy="369332"/>
              </a:xfrm>
              <a:prstGeom prst="rect">
                <a:avLst/>
              </a:prstGeom>
              <a:blipFill>
                <a:blip r:embed="rId7"/>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B04125D-65C2-67F4-1E03-7E7F3F920CF2}"/>
              </a:ext>
            </a:extLst>
          </p:cNvPr>
          <p:cNvPicPr>
            <a:picLocks noChangeAspect="1"/>
          </p:cNvPicPr>
          <p:nvPr/>
        </p:nvPicPr>
        <p:blipFill>
          <a:blip r:embed="rId8"/>
          <a:stretch>
            <a:fillRect/>
          </a:stretch>
        </p:blipFill>
        <p:spPr>
          <a:xfrm>
            <a:off x="1813431" y="1869386"/>
            <a:ext cx="4344006" cy="895475"/>
          </a:xfrm>
          <a:prstGeom prst="rect">
            <a:avLst/>
          </a:prstGeom>
        </p:spPr>
      </p:pic>
      <p:pic>
        <p:nvPicPr>
          <p:cNvPr id="10" name="图片 9">
            <a:extLst>
              <a:ext uri="{FF2B5EF4-FFF2-40B4-BE49-F238E27FC236}">
                <a16:creationId xmlns:a16="http://schemas.microsoft.com/office/drawing/2014/main" id="{9C96F02D-8C7F-B929-FE32-8708E45E475E}"/>
              </a:ext>
            </a:extLst>
          </p:cNvPr>
          <p:cNvPicPr>
            <a:picLocks noChangeAspect="1"/>
          </p:cNvPicPr>
          <p:nvPr/>
        </p:nvPicPr>
        <p:blipFill>
          <a:blip r:embed="rId9"/>
          <a:stretch>
            <a:fillRect/>
          </a:stretch>
        </p:blipFill>
        <p:spPr>
          <a:xfrm>
            <a:off x="1813431" y="3142526"/>
            <a:ext cx="4753638" cy="962159"/>
          </a:xfrm>
          <a:prstGeom prst="rect">
            <a:avLst/>
          </a:prstGeom>
        </p:spPr>
      </p:pic>
      <p:pic>
        <p:nvPicPr>
          <p:cNvPr id="14" name="图片 13">
            <a:extLst>
              <a:ext uri="{FF2B5EF4-FFF2-40B4-BE49-F238E27FC236}">
                <a16:creationId xmlns:a16="http://schemas.microsoft.com/office/drawing/2014/main" id="{2E4CDAC6-A167-66FA-F455-CAFE78420BD0}"/>
              </a:ext>
            </a:extLst>
          </p:cNvPr>
          <p:cNvPicPr>
            <a:picLocks noChangeAspect="1"/>
          </p:cNvPicPr>
          <p:nvPr/>
        </p:nvPicPr>
        <p:blipFill>
          <a:blip r:embed="rId10"/>
          <a:stretch>
            <a:fillRect/>
          </a:stretch>
        </p:blipFill>
        <p:spPr>
          <a:xfrm>
            <a:off x="1813431" y="4418673"/>
            <a:ext cx="4648849" cy="990738"/>
          </a:xfrm>
          <a:prstGeom prst="rect">
            <a:avLst/>
          </a:prstGeom>
        </p:spPr>
      </p:pic>
    </p:spTree>
    <p:extLst>
      <p:ext uri="{BB962C8B-B14F-4D97-AF65-F5344CB8AC3E}">
        <p14:creationId xmlns:p14="http://schemas.microsoft.com/office/powerpoint/2010/main" val="42857569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9F11E-A7C1-0EB3-EB02-44119837C30B}"/>
              </a:ext>
            </a:extLst>
          </p:cNvPr>
          <p:cNvSpPr>
            <a:spLocks noGrp="1"/>
          </p:cNvSpPr>
          <p:nvPr>
            <p:ph type="title"/>
          </p:nvPr>
        </p:nvSpPr>
        <p:spPr/>
        <p:txBody>
          <a:bodyPr/>
          <a:lstStyle/>
          <a:p>
            <a:r>
              <a:rPr lang="zh-CN" altLang="en-US" sz="5400" dirty="0"/>
              <a:t>总结</a:t>
            </a:r>
            <a:endParaRPr lang="zh-CN" altLang="en-US" dirty="0"/>
          </a:p>
        </p:txBody>
      </p:sp>
      <p:sp>
        <p:nvSpPr>
          <p:cNvPr id="3" name="文本占位符 2">
            <a:extLst>
              <a:ext uri="{FF2B5EF4-FFF2-40B4-BE49-F238E27FC236}">
                <a16:creationId xmlns:a16="http://schemas.microsoft.com/office/drawing/2014/main" id="{EFD0BCAB-D4A0-7070-3666-813DF55E6C7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375104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88A4-5E4F-8D5B-B2F0-83DAF550020C}"/>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C2465AAE-D0E4-8B44-C3F6-52074F0FCD63}"/>
              </a:ext>
            </a:extLst>
          </p:cNvPr>
          <p:cNvSpPr>
            <a:spLocks noGrp="1"/>
          </p:cNvSpPr>
          <p:nvPr>
            <p:ph idx="1"/>
          </p:nvPr>
        </p:nvSpPr>
        <p:spPr/>
        <p:txBody>
          <a:bodyPr/>
          <a:lstStyle/>
          <a:p>
            <a:r>
              <a:rPr lang="en-US" altLang="zh-CN" dirty="0"/>
              <a:t>DP </a:t>
            </a:r>
            <a:r>
              <a:rPr lang="zh-CN" altLang="en-US" dirty="0"/>
              <a:t>得分最高：由于拥有全图信息，它能保证路径最优；</a:t>
            </a:r>
            <a:endParaRPr lang="en-US" altLang="zh-CN" dirty="0"/>
          </a:p>
          <a:p>
            <a:r>
              <a:rPr lang="zh-CN" altLang="en-US" dirty="0"/>
              <a:t>贪心策略表现最差：虽快速但容易落入局部最优；</a:t>
            </a:r>
            <a:endParaRPr lang="en-US" altLang="zh-CN" dirty="0"/>
          </a:p>
          <a:p>
            <a:r>
              <a:rPr lang="zh-CN" altLang="en-US" dirty="0"/>
              <a:t>启发式方法综合表现优秀：仅凭有限视野，得分接近全图最优解，展现出“预期收益评估 </a:t>
            </a:r>
            <a:r>
              <a:rPr lang="en-US" altLang="zh-CN" dirty="0"/>
              <a:t>+ </a:t>
            </a:r>
            <a:r>
              <a:rPr lang="zh-CN" altLang="en-US" dirty="0"/>
              <a:t>策略优先级”的强大决策能力</a:t>
            </a:r>
          </a:p>
        </p:txBody>
      </p:sp>
    </p:spTree>
    <p:extLst>
      <p:ext uri="{BB962C8B-B14F-4D97-AF65-F5344CB8AC3E}">
        <p14:creationId xmlns:p14="http://schemas.microsoft.com/office/powerpoint/2010/main" val="24313139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96A36-9C3C-DE49-BA2C-8F201863444C}"/>
              </a:ext>
            </a:extLst>
          </p:cNvPr>
          <p:cNvSpPr>
            <a:spLocks noGrp="1"/>
          </p:cNvSpPr>
          <p:nvPr>
            <p:ph type="title"/>
          </p:nvPr>
        </p:nvSpPr>
        <p:spPr/>
        <p:txBody>
          <a:bodyPr/>
          <a:lstStyle/>
          <a:p>
            <a:r>
              <a:rPr lang="zh-CN" altLang="en-US" dirty="0"/>
              <a:t>感谢聆听</a:t>
            </a:r>
          </a:p>
        </p:txBody>
      </p:sp>
      <p:sp>
        <p:nvSpPr>
          <p:cNvPr id="3" name="文本占位符 2">
            <a:extLst>
              <a:ext uri="{FF2B5EF4-FFF2-40B4-BE49-F238E27FC236}">
                <a16:creationId xmlns:a16="http://schemas.microsoft.com/office/drawing/2014/main" id="{F15A029E-F5D7-4F6C-CD83-1328DD3CAF0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82317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BC42-E21F-397E-AC0F-92ABF4C8B2C9}"/>
              </a:ext>
            </a:extLst>
          </p:cNvPr>
          <p:cNvSpPr>
            <a:spLocks noGrp="1"/>
          </p:cNvSpPr>
          <p:nvPr>
            <p:ph type="title"/>
          </p:nvPr>
        </p:nvSpPr>
        <p:spPr/>
        <p:txBody>
          <a:bodyPr/>
          <a:lstStyle/>
          <a:p>
            <a:r>
              <a:rPr lang="zh-CN" altLang="en-US" dirty="0"/>
              <a:t>项目概述</a:t>
            </a:r>
          </a:p>
        </p:txBody>
      </p:sp>
      <p:sp>
        <p:nvSpPr>
          <p:cNvPr id="3" name="内容占位符 2">
            <a:extLst>
              <a:ext uri="{FF2B5EF4-FFF2-40B4-BE49-F238E27FC236}">
                <a16:creationId xmlns:a16="http://schemas.microsoft.com/office/drawing/2014/main" id="{9DEDEBD9-315C-B961-4E5F-44795647A7E6}"/>
              </a:ext>
            </a:extLst>
          </p:cNvPr>
          <p:cNvSpPr>
            <a:spLocks noGrp="1"/>
          </p:cNvSpPr>
          <p:nvPr>
            <p:ph idx="1"/>
          </p:nvPr>
        </p:nvSpPr>
        <p:spPr>
          <a:xfrm>
            <a:off x="1024128" y="1895475"/>
            <a:ext cx="9720073" cy="4743450"/>
          </a:xfrm>
        </p:spPr>
        <p:txBody>
          <a:bodyPr>
            <a:normAutofit lnSpcReduction="10000"/>
          </a:bodyPr>
          <a:lstStyle/>
          <a:p>
            <a:r>
              <a:rPr lang="zh-CN" altLang="en-US" dirty="0"/>
              <a:t>本项目旨在开发一款融合经典算法与图形可视化的迷宫探险游戏。通过将分治、动态规划、贪心、回溯、分支限界等算法设计策略贯穿于迷宫生成、资源收集、谜题解锁、战斗系统等多个关键模块，实现算法理论与工程实践的深度融合。</a:t>
            </a:r>
            <a:endParaRPr lang="en-US" altLang="zh-CN" dirty="0"/>
          </a:p>
          <a:p>
            <a:r>
              <a:rPr lang="zh-CN" altLang="en-US" dirty="0"/>
              <a:t>项目主要有以下模块：</a:t>
            </a:r>
            <a:endParaRPr lang="en-US" altLang="zh-CN" dirty="0"/>
          </a:p>
          <a:p>
            <a:pPr marL="457200" indent="-457200">
              <a:buFont typeface="+mj-lt"/>
              <a:buAutoNum type="arabicPeriod"/>
            </a:pPr>
            <a:r>
              <a:rPr lang="zh-CN" altLang="en-US" dirty="0"/>
              <a:t>分治法生成随机迷宫</a:t>
            </a:r>
            <a:endParaRPr lang="en-US" altLang="zh-CN" dirty="0"/>
          </a:p>
          <a:p>
            <a:pPr marL="457200" indent="-457200">
              <a:buFont typeface="+mj-lt"/>
              <a:buAutoNum type="arabicPeriod"/>
            </a:pPr>
            <a:r>
              <a:rPr lang="zh-CN" altLang="en-US" dirty="0"/>
              <a:t>动态规划求解最优资源收集路径</a:t>
            </a:r>
            <a:endParaRPr lang="en-US" altLang="zh-CN" dirty="0"/>
          </a:p>
          <a:p>
            <a:pPr marL="457200" indent="-457200">
              <a:buFont typeface="+mj-lt"/>
              <a:buAutoNum type="arabicPeriod"/>
            </a:pPr>
            <a:r>
              <a:rPr lang="zh-CN" altLang="en-US" dirty="0"/>
              <a:t>贪心算法实时策略模拟</a:t>
            </a:r>
            <a:endParaRPr lang="en-US" altLang="zh-CN" dirty="0"/>
          </a:p>
          <a:p>
            <a:pPr marL="457200" indent="-457200">
              <a:buFont typeface="+mj-lt"/>
              <a:buAutoNum type="arabicPeriod"/>
            </a:pPr>
            <a:r>
              <a:rPr lang="zh-CN" altLang="en-US" dirty="0"/>
              <a:t>启发式算法实时策略模拟</a:t>
            </a:r>
            <a:endParaRPr lang="en-US" altLang="zh-CN" dirty="0"/>
          </a:p>
          <a:p>
            <a:pPr marL="457200" indent="-457200">
              <a:buFont typeface="+mj-lt"/>
              <a:buAutoNum type="arabicPeriod"/>
            </a:pPr>
            <a:r>
              <a:rPr lang="zh-CN" altLang="en-US" dirty="0"/>
              <a:t>回溯法解锁机关密码</a:t>
            </a:r>
            <a:endParaRPr lang="en-US" altLang="zh-CN" dirty="0"/>
          </a:p>
          <a:p>
            <a:pPr marL="457200" indent="-457200">
              <a:buFont typeface="+mj-lt"/>
              <a:buAutoNum type="arabicPeriod"/>
            </a:pPr>
            <a:r>
              <a:rPr lang="zh-CN" altLang="en-US" dirty="0"/>
              <a:t>分支限界法优化</a:t>
            </a:r>
            <a:r>
              <a:rPr lang="en-US" altLang="zh-CN" dirty="0"/>
              <a:t>BOSS</a:t>
            </a:r>
            <a:r>
              <a:rPr lang="zh-CN" altLang="en-US" dirty="0"/>
              <a:t>战斗策略</a:t>
            </a:r>
            <a:endParaRPr lang="en-US" altLang="zh-CN" dirty="0"/>
          </a:p>
          <a:p>
            <a:pPr marL="457200" indent="-457200">
              <a:buFont typeface="+mj-lt"/>
              <a:buAutoNum type="arabicPeriod"/>
            </a:pPr>
            <a:r>
              <a:rPr lang="zh-CN" altLang="en-US" dirty="0"/>
              <a:t>基于 </a:t>
            </a:r>
            <a:r>
              <a:rPr lang="en-US" altLang="zh-CN" dirty="0"/>
              <a:t>OpenGL </a:t>
            </a:r>
            <a:r>
              <a:rPr lang="zh-CN" altLang="en-US" dirty="0"/>
              <a:t>的可视化演示</a:t>
            </a:r>
          </a:p>
        </p:txBody>
      </p:sp>
    </p:spTree>
    <p:extLst>
      <p:ext uri="{BB962C8B-B14F-4D97-AF65-F5344CB8AC3E}">
        <p14:creationId xmlns:p14="http://schemas.microsoft.com/office/powerpoint/2010/main" val="356866003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迷宫生成算法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44F3D77-0CCF-3BEE-7BE2-4F61FF5B9A84}"/>
                  </a:ext>
                </a:extLst>
              </p:cNvPr>
              <p:cNvSpPr txBox="1"/>
              <p:nvPr/>
            </p:nvSpPr>
            <p:spPr>
              <a:xfrm>
                <a:off x="1024128" y="2084832"/>
                <a:ext cx="10471186" cy="3693319"/>
              </a:xfrm>
              <a:prstGeom prst="rect">
                <a:avLst/>
              </a:prstGeom>
              <a:noFill/>
            </p:spPr>
            <p:txBody>
              <a:bodyPr wrap="square" rtlCol="0">
                <a:spAutoFit/>
              </a:bodyPr>
              <a:lstStyle/>
              <a:p>
                <a:r>
                  <a:rPr lang="en-US" altLang="zh-CN" dirty="0"/>
                  <a:t>1. </a:t>
                </a:r>
                <a:r>
                  <a:rPr lang="zh-CN" altLang="en-US" dirty="0"/>
                  <a:t>初始化迷宫</a:t>
                </a:r>
              </a:p>
              <a:p>
                <a:r>
                  <a:rPr lang="zh-CN" altLang="en-US" dirty="0"/>
                  <a:t>创建二维数组表示迷宫，尺寸为奇数（如 </a:t>
                </a:r>
                <a14:m>
                  <m:oMath xmlns:m="http://schemas.openxmlformats.org/officeDocument/2006/math">
                    <m:r>
                      <a:rPr lang="en-US" altLang="zh-CN" i="1" dirty="0" smtClean="0">
                        <a:latin typeface="Cambria Math" panose="02040503050406030204" pitchFamily="18" charset="0"/>
                      </a:rPr>
                      <m:t>h𝑒𝑖𝑔h𝑡</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𝑤𝑖𝑑𝑡h</m:t>
                    </m:r>
                  </m:oMath>
                </a14:m>
                <a:r>
                  <a:rPr lang="zh-CN" altLang="en-US" dirty="0"/>
                  <a:t>）。</a:t>
                </a:r>
                <a:endParaRPr lang="en-US" altLang="zh-CN" dirty="0"/>
              </a:p>
              <a:p>
                <a:r>
                  <a:rPr lang="en-US" altLang="zh-CN" dirty="0"/>
                  <a:t>2. </a:t>
                </a:r>
                <a:r>
                  <a:rPr lang="zh-CN" altLang="en-US" dirty="0"/>
                  <a:t>递归分割区域</a:t>
                </a:r>
              </a:p>
              <a:p>
                <a:r>
                  <a:rPr lang="zh-CN" altLang="en-US" dirty="0"/>
                  <a:t>输入参数：子问题迷宫的左上方坐标和右下方坐标</a:t>
                </a:r>
              </a:p>
              <a:p>
                <a:r>
                  <a:rPr lang="zh-CN" altLang="en-US" dirty="0"/>
                  <a:t>终止条件：区域宽度或高度 </a:t>
                </a:r>
                <a:r>
                  <a:rPr lang="en-US" altLang="zh-CN" dirty="0"/>
                  <a:t>&lt; 2</a:t>
                </a:r>
                <a:r>
                  <a:rPr lang="zh-CN" altLang="en-US" dirty="0"/>
                  <a:t>。</a:t>
                </a:r>
                <a:endParaRPr lang="en-US" altLang="zh-CN" dirty="0"/>
              </a:p>
              <a:p>
                <a:r>
                  <a:rPr lang="en-US" altLang="zh-CN" dirty="0"/>
                  <a:t>3. </a:t>
                </a:r>
                <a:r>
                  <a:rPr lang="zh-CN" altLang="en-US" dirty="0"/>
                  <a:t>选择分割方向</a:t>
                </a:r>
                <a:endParaRPr lang="en-US" altLang="zh-CN" dirty="0"/>
              </a:p>
              <a:p>
                <a:r>
                  <a:rPr lang="zh-CN" altLang="en-US" dirty="0"/>
                  <a:t>随机选择一个纵向墙体（非外围）和一个横向墙体（非外围），视其把迷宫分割为四个部分作为其子问题并求解，同时在四片墙体中随机选取三个墙体将其打通，由于 </a:t>
                </a:r>
                <a14:m>
                  <m:oMath xmlns:m="http://schemas.openxmlformats.org/officeDocument/2006/math">
                    <m:r>
                      <a:rPr lang="en-US" altLang="zh-CN" i="1" dirty="0" smtClean="0">
                        <a:latin typeface="Cambria Math" panose="02040503050406030204" pitchFamily="18" charset="0"/>
                      </a:rPr>
                      <m:t>2</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2</m:t>
                    </m:r>
                  </m:oMath>
                </a14:m>
                <a:r>
                  <a:rPr lang="en-US" altLang="zh-CN" dirty="0"/>
                  <a:t> </a:t>
                </a:r>
                <a:r>
                  <a:rPr lang="zh-CN" altLang="en-US" dirty="0"/>
                  <a:t>迷宫的特殊性，这样生成的迷宫路径唯一且无环路，且无需合并子问题。</a:t>
                </a:r>
                <a:endParaRPr lang="en-US" altLang="zh-CN" dirty="0"/>
              </a:p>
              <a:p>
                <a:r>
                  <a:rPr lang="en-US" altLang="zh-CN" dirty="0"/>
                  <a:t>4. </a:t>
                </a:r>
                <a:r>
                  <a:rPr lang="zh-CN" altLang="en-US" dirty="0"/>
                  <a:t>设置入口和出口</a:t>
                </a:r>
              </a:p>
              <a:p>
                <a:r>
                  <a:rPr lang="zh-CN" altLang="en-US" dirty="0"/>
                  <a:t>入口：在迷宫最外围墙体（非四个角）上随机选择一个作为入口</a:t>
                </a:r>
              </a:p>
              <a:p>
                <a:r>
                  <a:rPr lang="zh-CN" altLang="en-US" dirty="0"/>
                  <a:t>出口：在迷宫最外围墙体（非四个角）上随机选择一个作为出口，若与出口重合，则重新生成直到不同。</a:t>
                </a:r>
                <a:endParaRPr lang="en-US" altLang="zh-CN" dirty="0"/>
              </a:p>
              <a:p>
                <a:endParaRPr lang="zh-CN" altLang="en-US" dirty="0"/>
              </a:p>
            </p:txBody>
          </p:sp>
        </mc:Choice>
        <mc:Fallback xmlns="">
          <p:sp>
            <p:nvSpPr>
              <p:cNvPr id="6" name="文本框 5">
                <a:extLst>
                  <a:ext uri="{FF2B5EF4-FFF2-40B4-BE49-F238E27FC236}">
                    <a16:creationId xmlns:a16="http://schemas.microsoft.com/office/drawing/2014/main" id="{444F3D77-0CCF-3BEE-7BE2-4F61FF5B9A84}"/>
                  </a:ext>
                </a:extLst>
              </p:cNvPr>
              <p:cNvSpPr txBox="1">
                <a:spLocks noRot="1" noChangeAspect="1" noMove="1" noResize="1" noEditPoints="1" noAdjustHandles="1" noChangeArrowheads="1" noChangeShapeType="1" noTextEdit="1"/>
              </p:cNvSpPr>
              <p:nvPr/>
            </p:nvSpPr>
            <p:spPr>
              <a:xfrm>
                <a:off x="1024128" y="2084832"/>
                <a:ext cx="10471186" cy="3693319"/>
              </a:xfrm>
              <a:prstGeom prst="rect">
                <a:avLst/>
              </a:prstGeom>
              <a:blipFill>
                <a:blip r:embed="rId2"/>
                <a:stretch>
                  <a:fillRect l="-466" t="-825" r="-2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39083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638B2-BD61-C8CD-1B2E-24C65EF83716}"/>
              </a:ext>
            </a:extLst>
          </p:cNvPr>
          <p:cNvSpPr>
            <a:spLocks noGrp="1"/>
          </p:cNvSpPr>
          <p:nvPr>
            <p:ph type="title"/>
          </p:nvPr>
        </p:nvSpPr>
        <p:spPr/>
        <p:txBody>
          <a:bodyPr/>
          <a:lstStyle/>
          <a:p>
            <a:r>
              <a:rPr lang="zh-CN" altLang="en-US" dirty="0"/>
              <a:t>时间复杂度分析</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BD1E6F-056A-4CD3-1868-E17D48214693}"/>
                  </a:ext>
                </a:extLst>
              </p:cNvPr>
              <p:cNvSpPr txBox="1"/>
              <p:nvPr/>
            </p:nvSpPr>
            <p:spPr>
              <a:xfrm>
                <a:off x="683299" y="2084832"/>
                <a:ext cx="10401730" cy="4282967"/>
              </a:xfrm>
              <a:prstGeom prst="rect">
                <a:avLst/>
              </a:prstGeom>
              <a:noFill/>
            </p:spPr>
            <p:txBody>
              <a:bodyPr wrap="square" rtlCol="0">
                <a:spAutoFit/>
              </a:bodyPr>
              <a:lstStyle/>
              <a:p>
                <a:r>
                  <a:rPr lang="zh-CN" altLang="en-US" dirty="0"/>
                  <a:t>下面用归纳法证明对于处理一个规模为 </a:t>
                </a:r>
                <a14:m>
                  <m:oMath xmlns:m="http://schemas.openxmlformats.org/officeDocument/2006/math">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 </a:t>
                </a:r>
                <a:r>
                  <a:rPr lang="zh-CN" altLang="en-US" dirty="0"/>
                  <a:t>的问题的时间复杂度是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由于最小子问题是一个 </a:t>
                </a:r>
                <a14:m>
                  <m:oMath xmlns:m="http://schemas.openxmlformats.org/officeDocument/2006/math">
                    <m:r>
                      <a:rPr lang="en-US" altLang="zh-CN"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i="1" dirty="0">
                        <a:latin typeface="Cambria Math" panose="02040503050406030204" pitchFamily="18" charset="0"/>
                      </a:rPr>
                      <m:t>𝑛</m:t>
                    </m:r>
                  </m:oMath>
                </a14:m>
                <a:r>
                  <a:rPr lang="zh-CN" altLang="en-US" dirty="0"/>
                  <a:t> 或 </a:t>
                </a:r>
                <a14:m>
                  <m:oMath xmlns:m="http://schemas.openxmlformats.org/officeDocument/2006/math">
                    <m:r>
                      <m:rPr>
                        <m:sty m:val="p"/>
                      </m:rPr>
                      <a:rPr lang="en-US" altLang="zh-CN" i="1" dirty="0">
                        <a:latin typeface="Cambria Math" panose="02040503050406030204" pitchFamily="18" charset="0"/>
                      </a:rPr>
                      <m:t>n</m:t>
                    </m:r>
                    <m:r>
                      <a:rPr lang="en-US" altLang="zh-CN" i="1" dirty="0">
                        <a:latin typeface="Cambria Math" panose="02040503050406030204" pitchFamily="18" charset="0"/>
                      </a:rPr>
                      <m:t>×1</m:t>
                    </m:r>
                  </m:oMath>
                </a14:m>
                <a:r>
                  <a:rPr lang="zh-CN" altLang="en-US" dirty="0"/>
                  <a:t> 大小的块，处理这样一个子问题的复杂度是 </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r>
                  <a:rPr lang="zh-CN" altLang="en-US" dirty="0"/>
                  <a:t> 的，满足归纳假设。</a:t>
                </a:r>
                <a:endParaRPr lang="en-US" altLang="zh-CN" dirty="0"/>
              </a:p>
              <a:p>
                <a:endParaRPr lang="en-US" altLang="zh-CN" dirty="0"/>
              </a:p>
              <a:p>
                <a:r>
                  <a:rPr lang="zh-CN" altLang="en-US" dirty="0"/>
                  <a:t>假设对于所有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𝐴</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&lt;</m:t>
                    </m:r>
                    <m:r>
                      <m:rPr>
                        <m:sty m:val="p"/>
                      </m:rPr>
                      <a:rPr lang="en-US" altLang="zh-CN" b="0" i="0" smtClean="0">
                        <a:latin typeface="Cambria Math" panose="02040503050406030204" pitchFamily="18" charset="0"/>
                      </a:rPr>
                      <m:t>B</m:t>
                    </m:r>
                  </m:oMath>
                </a14:m>
                <a:r>
                  <a:rPr lang="en-US" altLang="zh-CN" dirty="0"/>
                  <a:t> </a:t>
                </a:r>
                <a:r>
                  <a:rPr lang="zh-CN" altLang="en-US" dirty="0"/>
                  <a:t>的问题的复杂度 </a:t>
                </a:r>
                <a14:m>
                  <m:oMath xmlns:m="http://schemas.openxmlformats.org/officeDocument/2006/math">
                    <m:r>
                      <m:rPr>
                        <m:sty m:val="p"/>
                      </m:rPr>
                      <a:rPr lang="en-US" altLang="zh-CN" b="0" i="0"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a</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m:t>
                        </m:r>
                      </m:e>
                    </m:d>
                    <m:r>
                      <a:rPr lang="en-US" altLang="zh-CN" b="0" i="0" dirty="0" smtClean="0">
                        <a:latin typeface="Cambria Math" panose="02040503050406030204" pitchFamily="18" charset="0"/>
                      </a:rPr>
                      <m:t>=</m:t>
                    </m:r>
                    <m:r>
                      <a:rPr lang="en-US" altLang="zh-CN" i="1" dirty="0">
                        <a:latin typeface="Cambria Math" panose="02040503050406030204" pitchFamily="18" charset="0"/>
                      </a:rPr>
                      <m:t>𝑂</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zh-CN" altLang="en-US" i="1" dirty="0" smtClean="0">
                        <a:latin typeface="Cambria Math" panose="02040503050406030204" pitchFamily="18" charset="0"/>
                      </a:rPr>
                      <m:t>。</m:t>
                    </m:r>
                  </m:oMath>
                </a14:m>
                <a:endParaRPr lang="en-US" altLang="zh-CN" dirty="0"/>
              </a:p>
              <a:p>
                <a:endParaRPr lang="en-US" altLang="zh-CN" dirty="0"/>
              </a:p>
              <a:p>
                <a:r>
                  <a:rPr lang="zh-CN" altLang="en-US" dirty="0"/>
                  <a:t>对于一个 </a:t>
                </a:r>
                <a14:m>
                  <m:oMath xmlns:m="http://schemas.openxmlformats.org/officeDocument/2006/math">
                    <m:r>
                      <m:rPr>
                        <m:sty m:val="p"/>
                      </m:rPr>
                      <a:rPr lang="en-US" altLang="zh-CN" i="1" dirty="0">
                        <a:latin typeface="Cambria Math" panose="02040503050406030204" pitchFamily="18" charset="0"/>
                      </a:rPr>
                      <m:t>A</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oMath>
                </a14:m>
                <a:r>
                  <a:rPr lang="en-US" altLang="zh-CN" dirty="0"/>
                  <a:t> </a:t>
                </a:r>
                <a:r>
                  <a:rPr lang="zh-CN" altLang="en-US" dirty="0"/>
                  <a:t>的问题，假设划分大小为 </a:t>
                </a:r>
                <a14:m>
                  <m:oMath xmlns:m="http://schemas.openxmlformats.org/officeDocument/2006/math">
                    <m:r>
                      <m:rPr>
                        <m:sty m:val="p"/>
                      </m:rPr>
                      <a:rPr lang="en-US" altLang="zh-CN" i="1" dirty="0">
                        <a:latin typeface="Cambria Math" panose="02040503050406030204" pitchFamily="18" charset="0"/>
                      </a:rPr>
                      <m:t>p</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oMath>
                </a14:m>
                <a:r>
                  <a:rPr lang="zh-CN" altLang="en-US" dirty="0"/>
                  <a:t>。划分的复杂度为 </a:t>
                </a:r>
                <a14:m>
                  <m:oMath xmlns:m="http://schemas.openxmlformats.org/officeDocument/2006/math">
                    <m:r>
                      <a:rPr lang="en-US" altLang="zh-CN" i="1" dirty="0">
                        <a:latin typeface="Cambria Math" panose="02040503050406030204" pitchFamily="18" charset="0"/>
                      </a:rPr>
                      <m:t>𝑂</m:t>
                    </m:r>
                    <m:r>
                      <a:rPr lang="en-US" altLang="zh-CN" i="1" dirty="0">
                        <a:latin typeface="Cambria Math" panose="02040503050406030204" pitchFamily="18" charset="0"/>
                      </a:rPr>
                      <m:t>(1)</m:t>
                    </m:r>
                  </m:oMath>
                </a14:m>
                <a:r>
                  <a:rPr lang="zh-CN" altLang="en-US" dirty="0"/>
                  <a:t>。</a:t>
                </a:r>
                <a:endParaRPr lang="en-US" altLang="zh-CN" dirty="0"/>
              </a:p>
              <a:p>
                <a:endParaRPr lang="en-US" altLang="zh-CN" dirty="0"/>
              </a:p>
              <a:p>
                <a:r>
                  <a:rPr lang="zh-CN" altLang="en-US" dirty="0"/>
                  <a:t>那么复杂度 </a:t>
                </a:r>
                <a14:m>
                  <m:oMath xmlns:m="http://schemas.openxmlformats.org/officeDocument/2006/math">
                    <m:r>
                      <m:rPr>
                        <m:sty m:val="p"/>
                      </m:rPr>
                      <a:rPr lang="en-US" altLang="zh-CN" i="1"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A</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O</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1</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p</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q</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p</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q</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A</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p</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q</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T</m:t>
                    </m:r>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A</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p</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q</m:t>
                        </m:r>
                      </m:e>
                    </m:d>
                    <m:r>
                      <a:rPr lang="en-US" altLang="zh-CN" b="0" i="0" dirty="0" smtClean="0">
                        <a:latin typeface="Cambria Math" panose="02040503050406030204" pitchFamily="18" charset="0"/>
                      </a:rPr>
                      <m:t>=</m:t>
                    </m:r>
                    <m:r>
                      <m:rPr>
                        <m:sty m:val="p"/>
                      </m:rPr>
                      <a:rPr lang="en-US" altLang="zh-CN" dirty="0">
                        <a:latin typeface="Cambria Math" panose="02040503050406030204" pitchFamily="18" charset="0"/>
                      </a:rPr>
                      <m:t>O</m:t>
                    </m:r>
                    <m:d>
                      <m:dPr>
                        <m:ctrlPr>
                          <a:rPr lang="en-US" altLang="zh-CN" i="1" dirty="0">
                            <a:latin typeface="Cambria Math" panose="02040503050406030204" pitchFamily="18" charset="0"/>
                          </a:rPr>
                        </m:ctrlPr>
                      </m:dPr>
                      <m:e>
                        <m:r>
                          <a:rPr lang="en-US" altLang="zh-CN" dirty="0">
                            <a:latin typeface="Cambria Math" panose="02040503050406030204" pitchFamily="18" charset="0"/>
                          </a:rPr>
                          <m:t>1</m:t>
                        </m:r>
                      </m:e>
                    </m:d>
                    <m:r>
                      <a:rPr lang="en-US" altLang="zh-CN" dirty="0">
                        <a:latin typeface="Cambria Math" panose="02040503050406030204" pitchFamily="18" charset="0"/>
                      </a:rPr>
                      <m:t>+</m:t>
                    </m:r>
                    <m:r>
                      <m:rPr>
                        <m:sty m:val="p"/>
                      </m:rPr>
                      <a:rPr lang="en-US" altLang="zh-CN" i="1" dirty="0" smtClean="0">
                        <a:latin typeface="Cambria Math" panose="02040503050406030204" pitchFamily="18" charset="0"/>
                      </a:rPr>
                      <m:t>O</m:t>
                    </m:r>
                    <m:d>
                      <m:dPr>
                        <m:ctrlPr>
                          <a:rPr lang="en-US" altLang="zh-CN" i="1" dirty="0" smtClean="0">
                            <a:latin typeface="Cambria Math" panose="02040503050406030204" pitchFamily="18" charset="0"/>
                          </a:rPr>
                        </m:ctrlPr>
                      </m:dPr>
                      <m:e>
                        <m:r>
                          <m:rPr>
                            <m:sty m:val="p"/>
                          </m:rPr>
                          <a:rPr lang="en-US" altLang="zh-CN" dirty="0">
                            <a:latin typeface="Cambria Math" panose="02040503050406030204" pitchFamily="18" charset="0"/>
                          </a:rPr>
                          <m:t>p</m:t>
                        </m:r>
                        <m:r>
                          <a:rPr lang="en-US" altLang="zh-CN" b="0" i="1" dirty="0" smtClean="0">
                            <a:latin typeface="Cambria Math" panose="02040503050406030204" pitchFamily="18" charset="0"/>
                          </a:rPr>
                          <m:t>×</m:t>
                        </m:r>
                        <m:r>
                          <m:rPr>
                            <m:sty m:val="p"/>
                          </m:rPr>
                          <a:rPr lang="en-US" altLang="zh-CN" dirty="0">
                            <a:latin typeface="Cambria Math" panose="02040503050406030204" pitchFamily="18" charset="0"/>
                          </a:rPr>
                          <m:t>q</m:t>
                        </m:r>
                      </m:e>
                    </m:d>
                    <m:r>
                      <a:rPr lang="en-US" altLang="zh-CN" dirty="0">
                        <a:latin typeface="Cambria Math" panose="02040503050406030204" pitchFamily="18" charset="0"/>
                      </a:rPr>
                      <m:t>+</m:t>
                    </m:r>
                    <m:r>
                      <a:rPr lang="en-US" altLang="zh-CN" b="0" i="1" dirty="0" smtClean="0">
                        <a:latin typeface="Cambria Math" panose="02040503050406030204" pitchFamily="18" charset="0"/>
                      </a:rPr>
                      <m:t>𝑂</m:t>
                    </m:r>
                    <m:d>
                      <m:dPr>
                        <m:ctrlPr>
                          <a:rPr lang="en-US" altLang="zh-CN" b="0" i="1" dirty="0" smtClean="0">
                            <a:latin typeface="Cambria Math" panose="02040503050406030204" pitchFamily="18" charset="0"/>
                          </a:rPr>
                        </m:ctrlPr>
                      </m:dPr>
                      <m:e>
                        <m:r>
                          <m:rPr>
                            <m:sty m:val="p"/>
                          </m:rPr>
                          <a:rPr lang="en-US" altLang="zh-CN" dirty="0">
                            <a:latin typeface="Cambria Math" panose="02040503050406030204" pitchFamily="18" charset="0"/>
                          </a:rPr>
                          <m:t>p</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m:rPr>
                                <m:sty m:val="p"/>
                              </m:rPr>
                              <a:rPr lang="en-US" altLang="zh-CN" dirty="0" smtClean="0">
                                <a:latin typeface="Cambria Math" panose="02040503050406030204" pitchFamily="18" charset="0"/>
                              </a:rPr>
                              <m:t>B</m:t>
                            </m:r>
                            <m:r>
                              <a:rPr lang="en-US" altLang="zh-CN" dirty="0" smtClean="0">
                                <a:latin typeface="Cambria Math" panose="02040503050406030204" pitchFamily="18" charset="0"/>
                              </a:rPr>
                              <m:t>−</m:t>
                            </m:r>
                            <m:r>
                              <m:rPr>
                                <m:sty m:val="p"/>
                              </m:rPr>
                              <a:rPr lang="en-US" altLang="zh-CN" dirty="0" smtClean="0">
                                <a:latin typeface="Cambria Math" panose="02040503050406030204" pitchFamily="18" charset="0"/>
                              </a:rPr>
                              <m:t>q</m:t>
                            </m:r>
                          </m:e>
                        </m:d>
                      </m:e>
                    </m:d>
                    <m:r>
                      <a:rPr lang="en-US" altLang="zh-CN" dirty="0">
                        <a:latin typeface="Cambria Math" panose="02040503050406030204" pitchFamily="18" charset="0"/>
                      </a:rPr>
                      <m:t>+</m:t>
                    </m:r>
                    <m:r>
                      <a:rPr lang="en-US" altLang="zh-CN" b="0" i="1" dirty="0" smtClean="0">
                        <a:latin typeface="Cambria Math" panose="02040503050406030204" pitchFamily="18" charset="0"/>
                      </a:rPr>
                      <m:t>𝑂</m:t>
                    </m:r>
                    <m:d>
                      <m:dPr>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r>
                              <m:rPr>
                                <m:sty m:val="p"/>
                              </m:rPr>
                              <a:rPr lang="en-US" altLang="zh-CN" dirty="0">
                                <a:latin typeface="Cambria Math" panose="02040503050406030204" pitchFamily="18" charset="0"/>
                              </a:rPr>
                              <m:t>A</m:t>
                            </m:r>
                            <m:r>
                              <a:rPr lang="en-US" altLang="zh-CN" dirty="0">
                                <a:latin typeface="Cambria Math" panose="02040503050406030204" pitchFamily="18" charset="0"/>
                              </a:rPr>
                              <m:t>−</m:t>
                            </m:r>
                            <m:r>
                              <m:rPr>
                                <m:sty m:val="p"/>
                              </m:rPr>
                              <a:rPr lang="en-US" altLang="zh-CN" dirty="0">
                                <a:latin typeface="Cambria Math" panose="02040503050406030204" pitchFamily="18" charset="0"/>
                              </a:rPr>
                              <m:t>p</m:t>
                            </m:r>
                          </m:e>
                        </m:d>
                        <m:r>
                          <a:rPr lang="en-US" altLang="zh-CN" b="0" i="1" dirty="0" smtClean="0">
                            <a:latin typeface="Cambria Math" panose="02040503050406030204" pitchFamily="18" charset="0"/>
                          </a:rPr>
                          <m:t>×</m:t>
                        </m:r>
                        <m:r>
                          <m:rPr>
                            <m:sty m:val="p"/>
                          </m:rPr>
                          <a:rPr lang="en-US" altLang="zh-CN" dirty="0">
                            <a:latin typeface="Cambria Math" panose="02040503050406030204" pitchFamily="18" charset="0"/>
                          </a:rPr>
                          <m:t>q</m:t>
                        </m:r>
                      </m:e>
                    </m:d>
                    <m:r>
                      <a:rPr lang="en-US" altLang="zh-CN" dirty="0">
                        <a:latin typeface="Cambria Math" panose="02040503050406030204" pitchFamily="18" charset="0"/>
                      </a:rPr>
                      <m:t>+</m:t>
                    </m:r>
                    <m:r>
                      <a:rPr lang="en-US" altLang="zh-CN" b="0" i="1" dirty="0" smtClean="0">
                        <a:latin typeface="Cambria Math" panose="02040503050406030204" pitchFamily="18" charset="0"/>
                      </a:rPr>
                      <m:t>𝑂</m:t>
                    </m:r>
                    <m:d>
                      <m:dPr>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r>
                              <m:rPr>
                                <m:sty m:val="p"/>
                              </m:rPr>
                              <a:rPr lang="en-US" altLang="zh-CN" dirty="0">
                                <a:latin typeface="Cambria Math" panose="02040503050406030204" pitchFamily="18" charset="0"/>
                              </a:rPr>
                              <m:t>A</m:t>
                            </m:r>
                            <m:r>
                              <a:rPr lang="en-US" altLang="zh-CN" dirty="0">
                                <a:latin typeface="Cambria Math" panose="02040503050406030204" pitchFamily="18" charset="0"/>
                              </a:rPr>
                              <m:t>−</m:t>
                            </m:r>
                            <m:r>
                              <m:rPr>
                                <m:sty m:val="p"/>
                              </m:rPr>
                              <a:rPr lang="en-US" altLang="zh-CN" dirty="0">
                                <a:latin typeface="Cambria Math" panose="02040503050406030204" pitchFamily="18" charset="0"/>
                              </a:rPr>
                              <m:t>p</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m:rPr>
                                <m:sty m:val="p"/>
                              </m:rPr>
                              <a:rPr lang="en-US" altLang="zh-CN" dirty="0">
                                <a:latin typeface="Cambria Math" panose="02040503050406030204" pitchFamily="18" charset="0"/>
                              </a:rPr>
                              <m:t>B</m:t>
                            </m:r>
                            <m:r>
                              <a:rPr lang="en-US" altLang="zh-CN" dirty="0">
                                <a:latin typeface="Cambria Math" panose="02040503050406030204" pitchFamily="18" charset="0"/>
                              </a:rPr>
                              <m:t>−</m:t>
                            </m:r>
                            <m:r>
                              <m:rPr>
                                <m:sty m:val="p"/>
                              </m:rPr>
                              <a:rPr lang="en-US" altLang="zh-CN" dirty="0">
                                <a:latin typeface="Cambria Math" panose="02040503050406030204" pitchFamily="18" charset="0"/>
                              </a:rPr>
                              <m:t>q</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𝑂</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所以，规模为 </a:t>
                </a:r>
                <a14:m>
                  <m:oMath xmlns:m="http://schemas.openxmlformats.org/officeDocument/2006/math">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 </a:t>
                </a:r>
                <a:r>
                  <a:rPr lang="zh-CN" altLang="en-US" dirty="0"/>
                  <a:t>的问题的时间复杂度是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特别的，当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en-US" altLang="zh-CN" dirty="0"/>
                  <a:t> </a:t>
                </a:r>
                <a:r>
                  <a:rPr lang="zh-CN" altLang="en-US" dirty="0"/>
                  <a:t>时，复杂度为 </a:t>
                </a:r>
                <a14:m>
                  <m:oMath xmlns:m="http://schemas.openxmlformats.org/officeDocument/2006/math">
                    <m:r>
                      <a:rPr lang="en-US" altLang="zh-CN" i="1" dirty="0">
                        <a:latin typeface="Cambria Math" panose="02040503050406030204" pitchFamily="18" charset="0"/>
                      </a:rPr>
                      <m:t>𝑂</m:t>
                    </m:r>
                    <m:d>
                      <m:dPr>
                        <m:ctrlPr>
                          <a:rPr lang="en-US" altLang="zh-CN" i="1" dirty="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e>
                    </m:d>
                  </m:oMath>
                </a14:m>
                <a:r>
                  <a:rPr lang="zh-CN" altLang="en-US" dirty="0"/>
                  <a:t>。</a:t>
                </a:r>
                <a:endParaRPr lang="en-US" altLang="zh-CN" dirty="0"/>
              </a:p>
            </p:txBody>
          </p:sp>
        </mc:Choice>
        <mc:Fallback xmlns="">
          <p:sp>
            <p:nvSpPr>
              <p:cNvPr id="5" name="文本框 4">
                <a:extLst>
                  <a:ext uri="{FF2B5EF4-FFF2-40B4-BE49-F238E27FC236}">
                    <a16:creationId xmlns:a16="http://schemas.microsoft.com/office/drawing/2014/main" id="{F0BD1E6F-056A-4CD3-1868-E17D48214693}"/>
                  </a:ext>
                </a:extLst>
              </p:cNvPr>
              <p:cNvSpPr txBox="1">
                <a:spLocks noRot="1" noChangeAspect="1" noMove="1" noResize="1" noEditPoints="1" noAdjustHandles="1" noChangeArrowheads="1" noChangeShapeType="1" noTextEdit="1"/>
              </p:cNvSpPr>
              <p:nvPr/>
            </p:nvSpPr>
            <p:spPr>
              <a:xfrm>
                <a:off x="683299" y="2084832"/>
                <a:ext cx="10401730" cy="4282967"/>
              </a:xfrm>
              <a:prstGeom prst="rect">
                <a:avLst/>
              </a:prstGeom>
              <a:blipFill>
                <a:blip r:embed="rId2"/>
                <a:stretch>
                  <a:fillRect l="-469" t="-569" r="-59" b="-14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188336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r>
              <a:rPr lang="zh-CN" altLang="en-US" dirty="0">
                <a:latin typeface="+mn-ea"/>
                <a:ea typeface="+mn-ea"/>
                <a:cs typeface="+mn-cs"/>
              </a:rPr>
              <a:t>回溯法解密</a:t>
            </a:r>
          </a:p>
        </p:txBody>
      </p:sp>
      <p:sp>
        <p:nvSpPr>
          <p:cNvPr id="50" name="矩形 49"/>
          <p:cNvSpPr/>
          <p:nvPr>
            <p:custDataLst>
              <p:tags r:id="rId3"/>
            </p:custDataLst>
          </p:nvPr>
        </p:nvSpPr>
        <p:spPr>
          <a:xfrm>
            <a:off x="1026160" y="2704211"/>
            <a:ext cx="10139680" cy="1754326"/>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算法内容：根据线索还原三位密码，支持素数、奇偶性、位置限定等多种线索，密码验证基于</a:t>
            </a:r>
            <a:r>
              <a:rPr lang="en-US" altLang="zh-CN" dirty="0"/>
              <a:t> SHA-256 + salt </a:t>
            </a:r>
            <a:r>
              <a:rPr lang="zh-CN" altLang="en-US" dirty="0"/>
              <a:t>哈希匹配。</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r>
              <a:rPr lang="zh-CN" altLang="en-US" dirty="0"/>
              <a:t>算法思想：枚举所有</a:t>
            </a:r>
            <a:r>
              <a:rPr lang="en-US" altLang="zh-CN" dirty="0"/>
              <a:t>000~999</a:t>
            </a:r>
            <a:r>
              <a:rPr lang="zh-CN" altLang="en-US" dirty="0"/>
              <a:t>的三位数字，根据线索进行剪枝，满足线索后再哈希与目标比对。</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r>
              <a:rPr lang="zh-CN" altLang="en-US" dirty="0"/>
              <a:t>支持的线索类型：指定位是奇数</a:t>
            </a:r>
            <a:r>
              <a:rPr lang="en-US" altLang="zh-CN" dirty="0"/>
              <a:t>/</a:t>
            </a:r>
            <a:r>
              <a:rPr lang="zh-CN" altLang="en-US" dirty="0"/>
              <a:t>偶数，某一位是固定值，所有数字为素数且互不相同。</a:t>
            </a:r>
          </a:p>
        </p:txBody>
      </p:sp>
      <p:pic>
        <p:nvPicPr>
          <p:cNvPr id="22" name="图片 21" descr="343439383331313b343532303031393bd2b5bca8b9dcc0ed"/>
          <p:cNvPicPr>
            <a:picLocks noChangeAspect="1"/>
          </p:cNvPicPr>
          <p:nvPr>
            <p:custDataLst>
              <p:tags r:id="rId4"/>
            </p:custDataLst>
          </p:nvPr>
        </p:nvPicPr>
        <p:blipFill>
          <a:blip r:embed="rId7">
            <a:extLst>
              <a:ext uri="{96DAC541-7B7A-43D3-8B79-37D633B846F1}">
                <asvg:svgBlip xmlns:asvg="http://schemas.microsoft.com/office/drawing/2016/SVG/main" r:embed="rId8"/>
              </a:ext>
            </a:extLst>
          </a:blip>
          <a:stretch>
            <a:fillRect/>
          </a:stretch>
        </p:blipFill>
        <p:spPr>
          <a:xfrm>
            <a:off x="814705" y="1847850"/>
            <a:ext cx="182880" cy="182880"/>
          </a:xfrm>
          <a:prstGeom prst="rect">
            <a:avLst/>
          </a:prstGeom>
          <a:effectLst/>
        </p:spPr>
      </p:pic>
      <p:sp>
        <p:nvSpPr>
          <p:cNvPr id="45" name="矩形 44"/>
          <p:cNvSpPr/>
          <p:nvPr>
            <p:custDataLst>
              <p:tags r:id="rId5"/>
            </p:custDataLst>
          </p:nvPr>
        </p:nvSpPr>
        <p:spPr>
          <a:xfrm>
            <a:off x="1355725" y="5355590"/>
            <a:ext cx="10139680" cy="1016000"/>
          </a:xfrm>
          <a:prstGeom prst="rect">
            <a:avLst/>
          </a:prstGeom>
          <a:noFill/>
        </p:spPr>
        <p:txBody>
          <a:bodyPr wrap="square" lIns="0" tIns="0" rIns="0" bIns="0" rtlCol="0" anchor="ctr" anchorCtr="0">
            <a:noAutofit/>
          </a:bodyPr>
          <a:lstStyle/>
          <a:p>
            <a:pPr indent="0" fontAlgn="auto">
              <a:lnSpc>
                <a:spcPct val="150000"/>
              </a:lnSpc>
              <a:spcBef>
                <a:spcPct val="0"/>
              </a:spcBef>
              <a:spcAft>
                <a:spcPts val="1200"/>
              </a:spcAft>
            </a:pPr>
            <a:endParaRPr lang="zh-CN" altLang="en-US" sz="1400" dirty="0">
              <a:ln>
                <a:noFill/>
                <a:prstDash val="sysDot"/>
              </a:ln>
              <a:solidFill>
                <a:schemeClr val="tx1">
                  <a:lumMod val="85000"/>
                  <a:lumOff val="15000"/>
                </a:schemeClr>
              </a:solidFill>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CEF02-D9A8-AD59-CDF2-C526D770CEBC}"/>
              </a:ext>
            </a:extLst>
          </p:cNvPr>
          <p:cNvSpPr>
            <a:spLocks noGrp="1"/>
          </p:cNvSpPr>
          <p:nvPr>
            <p:ph type="title"/>
          </p:nvPr>
        </p:nvSpPr>
        <p:spPr/>
        <p:txBody>
          <a:bodyPr/>
          <a:lstStyle/>
          <a:p>
            <a:r>
              <a:rPr lang="zh-CN" altLang="en-US" dirty="0"/>
              <a:t>分支限界法 </a:t>
            </a:r>
            <a:r>
              <a:rPr lang="en-US" altLang="zh-CN" dirty="0"/>
              <a:t>Boss </a:t>
            </a:r>
            <a:r>
              <a:rPr lang="zh-CN" altLang="en-US" dirty="0"/>
              <a:t>战</a:t>
            </a:r>
          </a:p>
        </p:txBody>
      </p:sp>
      <p:sp>
        <p:nvSpPr>
          <p:cNvPr id="3" name="矩形 2">
            <a:extLst>
              <a:ext uri="{FF2B5EF4-FFF2-40B4-BE49-F238E27FC236}">
                <a16:creationId xmlns:a16="http://schemas.microsoft.com/office/drawing/2014/main" id="{AE3214DB-0D32-8F7F-B0AF-FAE78EAB3051}"/>
              </a:ext>
            </a:extLst>
          </p:cNvPr>
          <p:cNvSpPr/>
          <p:nvPr>
            <p:custDataLst>
              <p:tags r:id="rId1"/>
            </p:custDataLst>
          </p:nvPr>
        </p:nvSpPr>
        <p:spPr>
          <a:xfrm>
            <a:off x="1026160" y="2704211"/>
            <a:ext cx="10139680" cy="2031325"/>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算法框架：分支限界法 </a:t>
            </a:r>
            <a:r>
              <a:rPr lang="en-US" altLang="zh-CN"/>
              <a:t>+ </a:t>
            </a:r>
            <a:r>
              <a:rPr lang="zh-CN" altLang="en-US"/>
              <a:t>估价</a:t>
            </a:r>
            <a:r>
              <a:rPr lang="zh-CN" altLang="en-US" dirty="0"/>
              <a:t>函数</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r>
              <a:rPr lang="zh-CN" altLang="en-US" dirty="0"/>
              <a:t>状态：</a:t>
            </a:r>
            <a:r>
              <a:rPr lang="en-US" altLang="zh-CN" dirty="0"/>
              <a:t>BOSS HP</a:t>
            </a:r>
            <a:r>
              <a:rPr lang="zh-CN" altLang="en-US" dirty="0"/>
              <a:t>数组、技能冷却状态、当前回合、路径</a:t>
            </a:r>
            <a:endParaRPr lang="en-US" altLang="zh-CN" dirty="0"/>
          </a:p>
          <a:p>
            <a:pPr marL="285750" indent="-285750">
              <a:buFont typeface="Wingdings" panose="05000000000000000000" pitchFamily="2" charset="2"/>
              <a:buChar char="ü"/>
            </a:pPr>
            <a:endParaRPr lang="zh-CN" altLang="en-US" dirty="0"/>
          </a:p>
          <a:p>
            <a:pPr marL="285750" indent="-285750">
              <a:buFont typeface="Wingdings" panose="05000000000000000000" pitchFamily="2" charset="2"/>
              <a:buChar char="ü"/>
            </a:pPr>
            <a:r>
              <a:rPr lang="zh-CN" altLang="en-US" dirty="0"/>
              <a:t>限界函数：</a:t>
            </a:r>
            <a:r>
              <a:rPr lang="en-US" altLang="zh-CN" dirty="0"/>
              <a:t>f(n) = </a:t>
            </a:r>
            <a:r>
              <a:rPr lang="zh-CN" altLang="en-US" dirty="0"/>
              <a:t>当前回合数 </a:t>
            </a:r>
            <a:r>
              <a:rPr lang="en-US" altLang="zh-CN" dirty="0"/>
              <a:t>+ </a:t>
            </a:r>
            <a:r>
              <a:rPr lang="zh-CN" altLang="en-US" dirty="0"/>
              <a:t>估算剩余回合</a:t>
            </a:r>
            <a:endParaRPr lang="en-US" altLang="zh-CN" dirty="0"/>
          </a:p>
          <a:p>
            <a:pPr marL="285750" indent="-285750">
              <a:buFont typeface="Wingdings" panose="05000000000000000000" pitchFamily="2" charset="2"/>
              <a:buChar char="ü"/>
            </a:pPr>
            <a:endParaRPr lang="zh-CN" altLang="en-US" dirty="0"/>
          </a:p>
          <a:p>
            <a:pPr marL="285750" indent="-285750">
              <a:buFont typeface="Wingdings" panose="05000000000000000000" pitchFamily="2" charset="2"/>
              <a:buChar char="ü"/>
            </a:pPr>
            <a:r>
              <a:rPr lang="zh-CN" altLang="en-US" dirty="0"/>
              <a:t>剪枝：若估值 ≥ 当前最优解则丢弃</a:t>
            </a:r>
          </a:p>
        </p:txBody>
      </p:sp>
    </p:spTree>
    <p:extLst>
      <p:ext uri="{BB962C8B-B14F-4D97-AF65-F5344CB8AC3E}">
        <p14:creationId xmlns:p14="http://schemas.microsoft.com/office/powerpoint/2010/main" val="15483370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5668E-04BF-B723-8F1C-597B69F8C4C5}"/>
              </a:ext>
            </a:extLst>
          </p:cNvPr>
          <p:cNvSpPr>
            <a:spLocks noGrp="1"/>
          </p:cNvSpPr>
          <p:nvPr>
            <p:ph type="title"/>
          </p:nvPr>
        </p:nvSpPr>
        <p:spPr/>
        <p:txBody>
          <a:bodyPr/>
          <a:lstStyle/>
          <a:p>
            <a:r>
              <a:rPr lang="en-US" altLang="zh-CN" sz="5400" dirty="0"/>
              <a:t>DP </a:t>
            </a:r>
            <a:r>
              <a:rPr lang="zh-CN" altLang="en-US" sz="5400" dirty="0"/>
              <a:t>算法讲解</a:t>
            </a:r>
            <a:endParaRPr lang="zh-CN" altLang="en-US" dirty="0"/>
          </a:p>
        </p:txBody>
      </p:sp>
      <p:sp>
        <p:nvSpPr>
          <p:cNvPr id="3" name="文本占位符 2">
            <a:extLst>
              <a:ext uri="{FF2B5EF4-FFF2-40B4-BE49-F238E27FC236}">
                <a16:creationId xmlns:a16="http://schemas.microsoft.com/office/drawing/2014/main" id="{5B502CD2-0F49-2067-332B-31B61E33E88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52142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35161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0980"/>
  <p:tag name="KSO_WM_SLIDE_TYPE" val="text"/>
  <p:tag name="KSO_WM_SLIDE_SUBTYPE" val="diag"/>
  <p:tag name="KSO_WM_SLIDE_SIZE" val="850.35*389"/>
  <p:tag name="KSO_WM_SLIDE_POSITION" val="54.8*112.7"/>
  <p:tag name="KSO_WM_SLIDE_LAYOUT" val="a_l"/>
  <p:tag name="KSO_WM_SLIDE_LAYOUT_CNT" val="1_1"/>
  <p:tag name="KSO_WM_SPECIAL_SOURCE" val="bdnull"/>
  <p:tag name="KSO_WM_DIAGRAM_GROUP_CODE" val="l1-1"/>
  <p:tag name="KSO_WM_SLIDE_DIAGTYPE" val="l"/>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5161_3*a*1"/>
  <p:tag name="KSO_WM_TEMPLATE_CATEGORY" val="diagram"/>
  <p:tag name="KSO_WM_TEMPLATE_INDEX" val="20235161"/>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61_3*l_h_f*1_1_1"/>
  <p:tag name="KSO_WM_TEMPLATE_CATEGORY" val="diagram"/>
  <p:tag name="KSO_WM_TEMPLATE_INDEX" val="20235161"/>
  <p:tag name="KSO_WM_UNIT_LAYERLEVEL" val="1_1_1"/>
  <p:tag name="KSO_WM_TAG_VERSION" val="3.0"/>
  <p:tag name="KSO_WM_UNIT_VALUE" val="160"/>
  <p:tag name="KSO_WM_DIAGRAM_MAX_ITEMCNT" val="4"/>
  <p:tag name="KSO_WM_DIAGRAM_MIN_ITEMCNT" val="2"/>
  <p:tag name="KSO_WM_DIAGRAM_VIRTUALLY_FRAME" val="{&quot;height&quot;:389,&quot;left&quot;:54.749993896484376,&quot;top&quot;:112.7,&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 name="KSO_WM_UNIT_TEXT_FILL_FORE_SCHEMECOLOR_INDEX" val="1"/>
  <p:tag name="KSO_WM_UNIT_TEXT_FILL_TYPE" val="1"/>
  <p:tag name="KSO_WM_UNIT_TEXT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1_3*l_h_x*1_1_1"/>
  <p:tag name="KSO_WM_TEMPLATE_CATEGORY" val="diagram"/>
  <p:tag name="KSO_WM_TEMPLATE_INDEX" val="20235161"/>
  <p:tag name="KSO_WM_UNIT_LAYERLEVEL" val="1_1_1"/>
  <p:tag name="KSO_WM_TAG_VERSION" val="3.0"/>
  <p:tag name="KSO_WM_BEAUTIFY_FLAG" val="#wm#"/>
  <p:tag name="KSO_WM_UNIT_VALUE" val="51*5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9,&quot;left&quot;:54.749993896484376,&quot;top&quot;:112.7,&quot;width&quot;:850.45001220703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5161_3*l_h_f*1_4_1"/>
  <p:tag name="KSO_WM_TEMPLATE_CATEGORY" val="diagram"/>
  <p:tag name="KSO_WM_TEMPLATE_INDEX" val="20235161"/>
  <p:tag name="KSO_WM_UNIT_LAYERLEVEL" val="1_1_1"/>
  <p:tag name="KSO_WM_TAG_VERSION" val="3.0"/>
  <p:tag name="KSO_WM_UNIT_VALUE" val="160"/>
  <p:tag name="KSO_WM_DIAGRAM_MAX_ITEMCNT" val="4"/>
  <p:tag name="KSO_WM_DIAGRAM_MIN_ITEMCNT" val="2"/>
  <p:tag name="KSO_WM_DIAGRAM_VIRTUALLY_FRAME" val="{&quot;height&quot;:389,&quot;left&quot;:54.749993896484376,&quot;top&quot;:112.7,&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 name="KSO_WM_UNIT_TEXT_FILL_FORE_SCHEMECOLOR_INDEX" val="1"/>
  <p:tag name="KSO_WM_UNIT_TEXT_FILL_TYPE" val="1"/>
  <p:tag name="KSO_WM_UNIT_TEXT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61_3*l_h_f*1_1_1"/>
  <p:tag name="KSO_WM_TEMPLATE_CATEGORY" val="diagram"/>
  <p:tag name="KSO_WM_TEMPLATE_INDEX" val="20235161"/>
  <p:tag name="KSO_WM_UNIT_LAYERLEVEL" val="1_1_1"/>
  <p:tag name="KSO_WM_TAG_VERSION" val="3.0"/>
  <p:tag name="KSO_WM_UNIT_VALUE" val="160"/>
  <p:tag name="KSO_WM_DIAGRAM_MAX_ITEMCNT" val="4"/>
  <p:tag name="KSO_WM_DIAGRAM_MIN_ITEMCNT" val="2"/>
  <p:tag name="KSO_WM_DIAGRAM_VIRTUALLY_FRAME" val="{&quot;height&quot;:389,&quot;left&quot;:54.749993896484376,&quot;top&quot;:112.7,&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 name="KSO_WM_UNIT_TEXT_FILL_FORE_SCHEMECOLOR_INDEX" val="1"/>
  <p:tag name="KSO_WM_UNIT_TEXT_FILL_TYPE" val="1"/>
  <p:tag name="KSO_WM_UNIT_TEXT_TYPE" val="1"/>
  <p:tag name="KSO_WM_UNIT_USESOURCEFORMAT_APPLY"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206</TotalTime>
  <Words>1722</Words>
  <Application>Microsoft Office PowerPoint</Application>
  <PresentationFormat>宽屏</PresentationFormat>
  <Paragraphs>179</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Cambria Math</vt:lpstr>
      <vt:lpstr>Tw Cen MT</vt:lpstr>
      <vt:lpstr>Tw Cen MT Condensed</vt:lpstr>
      <vt:lpstr>Wingdings</vt:lpstr>
      <vt:lpstr>Wingdings 3</vt:lpstr>
      <vt:lpstr>积分</vt:lpstr>
      <vt:lpstr>算法设计与分析课设汇报</vt:lpstr>
      <vt:lpstr>目录</vt:lpstr>
      <vt:lpstr>项目概述</vt:lpstr>
      <vt:lpstr>项目概述</vt:lpstr>
      <vt:lpstr>迷宫生成算法</vt:lpstr>
      <vt:lpstr>时间复杂度分析</vt:lpstr>
      <vt:lpstr>回溯法解密</vt:lpstr>
      <vt:lpstr>分支限界法 Boss 战</vt:lpstr>
      <vt:lpstr>DP 算法讲解</vt:lpstr>
      <vt:lpstr>问题分析</vt:lpstr>
      <vt:lpstr>状态设计及状态转移方程</vt:lpstr>
      <vt:lpstr>最优路径构建</vt:lpstr>
      <vt:lpstr>最优路径构建</vt:lpstr>
      <vt:lpstr>贪心算法讲解</vt:lpstr>
      <vt:lpstr>贪心策略</vt:lpstr>
      <vt:lpstr>启发式算法讲解</vt:lpstr>
      <vt:lpstr>限制描述</vt:lpstr>
      <vt:lpstr>原有算法的不足和改进</vt:lpstr>
      <vt:lpstr>算法描述</vt:lpstr>
      <vt:lpstr>视野更新机制</vt:lpstr>
      <vt:lpstr>优先级策略设计（策略核心）</vt:lpstr>
      <vt:lpstr>预期资源收益估计</vt:lpstr>
      <vt:lpstr>例子</vt:lpstr>
      <vt:lpstr>例子</vt:lpstr>
      <vt:lpstr>例子</vt:lpstr>
      <vt:lpstr>例子</vt:lpstr>
      <vt:lpstr>例子</vt:lpstr>
      <vt:lpstr>实验结果</vt:lpstr>
      <vt:lpstr>测试方法</vt:lpstr>
      <vt:lpstr>结果</vt:lpstr>
      <vt:lpstr>总结</vt:lpstr>
      <vt:lpstr>总结</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佳栋 张</dc:creator>
  <cp:lastModifiedBy>T</cp:lastModifiedBy>
  <cp:revision>58</cp:revision>
  <dcterms:created xsi:type="dcterms:W3CDTF">2025-07-03T12:34:18Z</dcterms:created>
  <dcterms:modified xsi:type="dcterms:W3CDTF">2025-07-03T17:03:32Z</dcterms:modified>
</cp:coreProperties>
</file>